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308" r:id="rId19"/>
    <p:sldId id="310" r:id="rId20"/>
    <p:sldId id="313" r:id="rId21"/>
    <p:sldId id="309" r:id="rId22"/>
    <p:sldId id="314" r:id="rId23"/>
    <p:sldId id="315" r:id="rId24"/>
    <p:sldId id="316" r:id="rId25"/>
    <p:sldId id="317" r:id="rId26"/>
    <p:sldId id="318" r:id="rId27"/>
    <p:sldId id="312" r:id="rId28"/>
    <p:sldId id="282" r:id="rId29"/>
    <p:sldId id="273" r:id="rId30"/>
    <p:sldId id="275" r:id="rId31"/>
    <p:sldId id="276" r:id="rId32"/>
    <p:sldId id="277" r:id="rId33"/>
    <p:sldId id="274" r:id="rId34"/>
    <p:sldId id="278" r:id="rId35"/>
    <p:sldId id="279" r:id="rId36"/>
    <p:sldId id="280" r:id="rId37"/>
    <p:sldId id="281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74" autoAdjust="0"/>
  </p:normalViewPr>
  <p:slideViewPr>
    <p:cSldViewPr snapToGrid="0">
      <p:cViewPr varScale="1">
        <p:scale>
          <a:sx n="110" d="100"/>
          <a:sy n="110" d="100"/>
        </p:scale>
        <p:origin x="576" y="108"/>
      </p:cViewPr>
      <p:guideLst/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FF9990-F6AA-4FA5-B6A9-632F77D326A9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BA3B13-0516-4EFC-89FA-F392F4EE1FF9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190703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BA3B13-0516-4EFC-89FA-F392F4EE1FF9}" type="slidenum">
              <a:rPr lang="en-HK" smtClean="0"/>
              <a:t>10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063983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BA3B13-0516-4EFC-89FA-F392F4EE1FF9}" type="slidenum">
              <a:rPr lang="en-HK" smtClean="0"/>
              <a:t>37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038228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15E57-8D19-481D-B971-AC4F12E045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E3B5D3-E3C6-4516-950C-6F7E6DF80D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7656FB-02EB-427C-935B-D3BFD848E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A0E8F-6C47-4DC5-86AF-0E1DB4810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B7D4BB-3393-4A9F-9F9E-7129257A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19184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F194A-76DF-4C91-BE43-D228412B9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C3CEC2-A7B0-4625-8A03-72D82176C8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4FA25-7BA2-40B8-BC3F-B598FB26D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9A49F-36B0-43D1-BF53-86C1A86DF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51E25-97AC-48A8-9C08-0EA4420F0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900389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E92B27-4F66-4388-8F00-FD5304B352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4CC38E-7209-4D9E-B5EF-A05B7F6AB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3299D6-D020-4DCA-8966-0E522C44D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DB4E2-3236-4712-AB10-5AE500809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DE8CF-4199-4AA1-98A8-49DADD119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452385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644AA-10FC-4B36-A82E-EBC51511E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337A5-49D5-48CF-8F5D-9B5F2EC11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D3BBA-5AA9-49EF-B9A7-11C68B474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B96BA-8460-479D-AFE2-F95BB5DDC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95787-2CBC-49A9-8646-D0C0C561A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236704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3144-235A-4EFF-A289-76E833528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806E49-7A4A-48F4-93BB-3FF2F34EF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41C6F-49D0-4C93-9638-AE8FFF021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CE0EC-65CC-47A9-B890-57C378E30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60ED32-849A-441E-8441-4B3A4446D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726258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AF3FD-BFFF-4314-A16B-BE22CE99A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DC6F7-E0E2-4389-82BE-B0FF44B50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7FF163-E286-403D-A3F7-C8540153F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1FF12-6841-4E0E-9C95-B1B007512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6AB8A-E570-48C4-9254-AABF0CC50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593C1-0C82-413E-BE9F-5ABB1BF39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55134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61C5D-6CD0-482D-833F-7FFD81D05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3FF216-4FCE-4DB3-8C53-83EB56F28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29A15-A57D-4E3F-BAF9-1284D491B1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DDD814-76BF-4BF1-85A4-D822F031F6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595D54-B185-4D36-AB04-0CE5B5F698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13118B-5E94-478A-9A18-30E3DA077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822075-BFE5-42A2-9D37-4F2039278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7670CF-D2A4-4A72-A567-40062E678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600573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CDBAE-3BFC-4413-A441-198597DF8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525301-B60E-41CB-8E88-EA967CE54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D76AF6-85AE-48C4-8F8B-41834721F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6C68C3-025E-4886-A507-49FC76CA9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462952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C8A34B-4AD0-4C1F-BEE9-10444EB9F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395D5E-CEE2-44AE-91A1-DDF242876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501CA9-463C-4C38-88E0-64FE501B4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357490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9CA3D-A332-4DE6-A26E-97849F005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6F34C-1547-4A2D-AEC4-F10A2AD57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FA4810-B676-4672-91C3-AED5622BD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EBD35D-772D-41C4-A88B-A242AFC8A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92462-EA44-4AFA-8AF7-C6D123490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910FE2-3B18-4C88-A4C3-614A57BFF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60071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BEE9B-B146-446F-8E16-B119CF812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1BED9E-C7E7-4AA3-92DB-702261776A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8131E6-501F-447F-9668-B1E4B5A64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DFCE95-4833-4C16-A1C7-C9A084639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A47913-A5BD-493E-BAF9-F85A62E6F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631866-41C4-49FA-B23B-3F58627DE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571689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A93D6F-BF46-41DC-ABC8-96FF9F772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26A9D-7A01-47DF-939A-28A424691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92A36-E2A0-4B1E-9E04-D705F5285C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715AA-FD98-460C-B5B3-70C8E8BCC0DD}" type="datetimeFigureOut">
              <a:rPr lang="en-HK" smtClean="0"/>
              <a:t>14/2/2019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7317A-41F1-44E5-A394-83AB87725E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4B48C-8ABE-418E-A890-8E90B4B1F8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5587A-DAD1-4F2E-AE0F-9B11DFBB698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683959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26041383_Forecasting_stock_market_crisis_events_using_deep_and_statistical_machine_learning_techniques" TargetMode="External"/><Relationship Id="rId2" Type="http://schemas.openxmlformats.org/officeDocument/2006/relationships/hyperlink" Target="https://towardsdatascience.com/predicting-stock-market-crashes-with-statistical-machine-learning-techniques-and-neural-networks-bb66bc3e3cc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81C6D-7045-46B1-A4B4-360C00F165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06637"/>
          </a:xfrm>
        </p:spPr>
        <p:txBody>
          <a:bodyPr>
            <a:normAutofit/>
          </a:bodyPr>
          <a:lstStyle/>
          <a:p>
            <a:r>
              <a:rPr lang="en-HK" dirty="0"/>
              <a:t>Application in Finance II</a:t>
            </a:r>
            <a:br>
              <a:rPr lang="en-HK" dirty="0"/>
            </a:br>
            <a:r>
              <a:rPr lang="en-HK" dirty="0"/>
              <a:t>Topological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D34FFA-5960-4B9E-9453-1765F22C90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7442"/>
            <a:ext cx="9144000" cy="870358"/>
          </a:xfrm>
        </p:spPr>
        <p:txBody>
          <a:bodyPr/>
          <a:lstStyle/>
          <a:p>
            <a:r>
              <a:rPr lang="en-US" dirty="0"/>
              <a:t>Machine-Learning-based Market Crash Early Indicator and How TDA Can Boost the Performance at High Cut-offs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949165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ABFD6-29F3-4864-9F25-B45A017B1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661AA-0550-477E-8E50-2A5590392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23833" cy="4351338"/>
          </a:xfrm>
        </p:spPr>
        <p:txBody>
          <a:bodyPr>
            <a:normAutofit fontScale="92500" lnSpcReduction="20000"/>
          </a:bodyPr>
          <a:lstStyle/>
          <a:p>
            <a:r>
              <a:rPr lang="en-HK" dirty="0"/>
              <a:t>35 years of weekly price (covering major crashes since 1983)</a:t>
            </a:r>
          </a:p>
          <a:p>
            <a:r>
              <a:rPr lang="en-HK" dirty="0"/>
              <a:t>Asset types covering: Equity, FI, FX, Commodities (&amp; </a:t>
            </a:r>
            <a:r>
              <a:rPr lang="en-HK" dirty="0" err="1"/>
              <a:t>Fama</a:t>
            </a:r>
            <a:r>
              <a:rPr lang="en-HK" dirty="0"/>
              <a:t> French Factors)</a:t>
            </a:r>
          </a:p>
          <a:p>
            <a:r>
              <a:rPr lang="en-HK" dirty="0"/>
              <a:t>Parsimonious approach to Feature Engineering (</a:t>
            </a:r>
            <a:r>
              <a:rPr lang="en-HK" dirty="0">
                <a:sym typeface="Wingdings" panose="05000000000000000000" pitchFamily="2" charset="2"/>
              </a:rPr>
              <a:t> c. 10 features/dimensions)</a:t>
            </a:r>
            <a:r>
              <a:rPr lang="en-HK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HK" dirty="0"/>
              <a:t>Return/Change/Momentum features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HK" dirty="0"/>
              <a:t>Spread features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HK" dirty="0"/>
              <a:t>Volatility features</a:t>
            </a:r>
          </a:p>
          <a:p>
            <a:r>
              <a:rPr lang="en-HK" dirty="0"/>
              <a:t>Meta parameters: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HK" dirty="0"/>
              <a:t>forecast window = 2w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HK" dirty="0"/>
              <a:t>TH = 5% (i.e. Y=1 for chosen index drop &gt; 5%, Y=0 otherwise)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HK" dirty="0"/>
              <a:t>training batch window = 26w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HK" dirty="0"/>
              <a:t>rolling step size = 1w</a:t>
            </a:r>
          </a:p>
          <a:p>
            <a:pPr marL="0" indent="0">
              <a:buNone/>
            </a:pPr>
            <a:r>
              <a:rPr lang="en-HK" dirty="0">
                <a:sym typeface="Wingdings" panose="05000000000000000000" pitchFamily="2" charset="2"/>
              </a:rPr>
              <a:t> c. </a:t>
            </a:r>
            <a:r>
              <a:rPr lang="en-HK" b="1" dirty="0">
                <a:solidFill>
                  <a:srgbClr val="0000FF"/>
                </a:solidFill>
                <a:sym typeface="Wingdings" panose="05000000000000000000" pitchFamily="2" charset="2"/>
              </a:rPr>
              <a:t>3000</a:t>
            </a:r>
            <a:r>
              <a:rPr lang="en-HK" dirty="0">
                <a:sym typeface="Wingdings" panose="05000000000000000000" pitchFamily="2" charset="2"/>
              </a:rPr>
              <a:t> data points in total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81051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B8003-EFE3-4517-9DC9-BB72225F5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84626-6C4F-4037-BB7F-17D790193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Best Results vs. SVM vs. CNN vs. Regression</a:t>
            </a:r>
          </a:p>
          <a:p>
            <a:r>
              <a:rPr lang="en-US" sz="2400" dirty="0"/>
              <a:t>Tree-based</a:t>
            </a:r>
          </a:p>
          <a:p>
            <a:pPr lvl="1"/>
            <a:r>
              <a:rPr lang="en-US" dirty="0"/>
              <a:t>Transparent and </a:t>
            </a:r>
            <a:r>
              <a:rPr lang="en-US" dirty="0" err="1"/>
              <a:t>whitebox</a:t>
            </a:r>
            <a:r>
              <a:rPr lang="en-US" dirty="0"/>
              <a:t> as regression vs. deep neural networks</a:t>
            </a:r>
          </a:p>
          <a:p>
            <a:pPr lvl="1"/>
            <a:r>
              <a:rPr lang="en-US" dirty="0"/>
              <a:t>Free from </a:t>
            </a:r>
            <a:r>
              <a:rPr lang="en-US" dirty="0" err="1"/>
              <a:t>normalisation</a:t>
            </a:r>
            <a:r>
              <a:rPr lang="en-US" dirty="0"/>
              <a:t>/</a:t>
            </a:r>
            <a:r>
              <a:rPr lang="en-US" dirty="0" err="1"/>
              <a:t>standardisation</a:t>
            </a:r>
            <a:r>
              <a:rPr lang="en-US" dirty="0"/>
              <a:t> of the features vs. regression</a:t>
            </a:r>
          </a:p>
          <a:p>
            <a:r>
              <a:rPr lang="en-US" sz="2400" dirty="0" err="1"/>
              <a:t>Kagglers</a:t>
            </a:r>
            <a:r>
              <a:rPr lang="en-US" sz="2400" dirty="0"/>
              <a:t>’ love (used by 17 out of 29 winners)</a:t>
            </a:r>
          </a:p>
          <a:p>
            <a:endParaRPr lang="en-HK" sz="24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ED913AC-FB4B-4A0C-9380-2D7B1C9FCCE3}"/>
              </a:ext>
            </a:extLst>
          </p:cNvPr>
          <p:cNvGrpSpPr/>
          <p:nvPr/>
        </p:nvGrpSpPr>
        <p:grpSpPr>
          <a:xfrm>
            <a:off x="1239789" y="4001294"/>
            <a:ext cx="5143594" cy="2404874"/>
            <a:chOff x="1320799" y="4432489"/>
            <a:chExt cx="4803960" cy="2404874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2ECFED3F-A404-49F1-BBD6-1B07E1C373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320799" y="4432489"/>
              <a:ext cx="4093029" cy="12764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Picture 3">
              <a:extLst>
                <a:ext uri="{FF2B5EF4-FFF2-40B4-BE49-F238E27FC236}">
                  <a16:creationId xmlns:a16="http://schemas.microsoft.com/office/drawing/2014/main" id="{A127626F-7CCC-45DE-A55F-AE52DE183E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532812" y="5760125"/>
              <a:ext cx="3591947" cy="10772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155393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608C-58E4-480E-B062-0BA5D7288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Model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4E60DA6-4181-48A9-8377-1177E93EEFBF}"/>
              </a:ext>
            </a:extLst>
          </p:cNvPr>
          <p:cNvGrpSpPr/>
          <p:nvPr/>
        </p:nvGrpSpPr>
        <p:grpSpPr>
          <a:xfrm>
            <a:off x="916577" y="1825625"/>
            <a:ext cx="5220915" cy="4020590"/>
            <a:chOff x="916577" y="1825625"/>
            <a:chExt cx="5220915" cy="402059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6D8D873-BB5F-462F-8C40-B22AF2D6BFF4}"/>
                </a:ext>
              </a:extLst>
            </p:cNvPr>
            <p:cNvGrpSpPr/>
            <p:nvPr/>
          </p:nvGrpSpPr>
          <p:grpSpPr>
            <a:xfrm>
              <a:off x="916577" y="1825625"/>
              <a:ext cx="3630990" cy="4020590"/>
              <a:chOff x="2771018" y="2223912"/>
              <a:chExt cx="3630990" cy="402059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86EF9B98-291D-446A-AE57-08FAA1100D51}"/>
                  </a:ext>
                </a:extLst>
              </p:cNvPr>
              <p:cNvGrpSpPr/>
              <p:nvPr/>
            </p:nvGrpSpPr>
            <p:grpSpPr>
              <a:xfrm>
                <a:off x="2771018" y="2223912"/>
                <a:ext cx="1008608" cy="1008608"/>
                <a:chOff x="2299304" y="259607"/>
                <a:chExt cx="1008608" cy="1008608"/>
              </a:xfrm>
            </p:grpSpPr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0F3282EF-DDE8-4AEF-86A9-E509DB282D9A}"/>
                    </a:ext>
                  </a:extLst>
                </p:cNvPr>
                <p:cNvSpPr/>
                <p:nvPr/>
              </p:nvSpPr>
              <p:spPr>
                <a:xfrm>
                  <a:off x="2299304" y="259607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25" name="Oval 4">
                  <a:extLst>
                    <a:ext uri="{FF2B5EF4-FFF2-40B4-BE49-F238E27FC236}">
                      <a16:creationId xmlns:a16="http://schemas.microsoft.com/office/drawing/2014/main" id="{B9D11221-C1E7-436E-BA01-54F46DEB3405}"/>
                    </a:ext>
                  </a:extLst>
                </p:cNvPr>
                <p:cNvSpPr txBox="1"/>
                <p:nvPr/>
              </p:nvSpPr>
              <p:spPr>
                <a:xfrm>
                  <a:off x="2316930" y="424351"/>
                  <a:ext cx="928055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dirty="0"/>
                    <a:t>Return/Change</a:t>
                  </a:r>
                  <a:r>
                    <a:rPr lang="en-US" altLang="zh-TW" sz="1000" b="1" kern="1200" dirty="0"/>
                    <a:t> Features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F569B6C6-09DC-46BF-BF6D-E20A8BE18C33}"/>
                  </a:ext>
                </a:extLst>
              </p:cNvPr>
              <p:cNvGrpSpPr/>
              <p:nvPr/>
            </p:nvGrpSpPr>
            <p:grpSpPr>
              <a:xfrm>
                <a:off x="2982826" y="3189772"/>
                <a:ext cx="584992" cy="584992"/>
                <a:chOff x="2511112" y="1225467"/>
                <a:chExt cx="584992" cy="584992"/>
              </a:xfrm>
            </p:grpSpPr>
            <p:sp>
              <p:nvSpPr>
                <p:cNvPr id="22" name="Plus Sign 21">
                  <a:extLst>
                    <a:ext uri="{FF2B5EF4-FFF2-40B4-BE49-F238E27FC236}">
                      <a16:creationId xmlns:a16="http://schemas.microsoft.com/office/drawing/2014/main" id="{E1641D8D-FBED-417B-9536-EA2B07E43830}"/>
                    </a:ext>
                  </a:extLst>
                </p:cNvPr>
                <p:cNvSpPr/>
                <p:nvPr/>
              </p:nvSpPr>
              <p:spPr>
                <a:xfrm>
                  <a:off x="2511112" y="1225467"/>
                  <a:ext cx="584992" cy="584992"/>
                </a:xfrm>
                <a:prstGeom prst="mathPlus">
                  <a:avLst/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23" name="Plus Sign 6">
                  <a:extLst>
                    <a:ext uri="{FF2B5EF4-FFF2-40B4-BE49-F238E27FC236}">
                      <a16:creationId xmlns:a16="http://schemas.microsoft.com/office/drawing/2014/main" id="{E3A96143-41B6-43AD-89A1-72147679DD04}"/>
                    </a:ext>
                  </a:extLst>
                </p:cNvPr>
                <p:cNvSpPr txBox="1"/>
                <p:nvPr/>
              </p:nvSpPr>
              <p:spPr>
                <a:xfrm>
                  <a:off x="2588653" y="1415922"/>
                  <a:ext cx="429910" cy="137590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E49A538-3AC4-46EA-A2B6-2B9EF7CCA187}"/>
                  </a:ext>
                </a:extLst>
              </p:cNvPr>
              <p:cNvGrpSpPr/>
              <p:nvPr/>
            </p:nvGrpSpPr>
            <p:grpSpPr>
              <a:xfrm>
                <a:off x="2771019" y="3722982"/>
                <a:ext cx="1008608" cy="1008608"/>
                <a:chOff x="2299305" y="1758677"/>
                <a:chExt cx="1008608" cy="1008608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6708F3BC-E648-4322-80BA-7D756A78CFFA}"/>
                    </a:ext>
                  </a:extLst>
                </p:cNvPr>
                <p:cNvSpPr/>
                <p:nvPr/>
              </p:nvSpPr>
              <p:spPr>
                <a:xfrm>
                  <a:off x="2299305" y="1758677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21" name="Oval 8">
                  <a:extLst>
                    <a:ext uri="{FF2B5EF4-FFF2-40B4-BE49-F238E27FC236}">
                      <a16:creationId xmlns:a16="http://schemas.microsoft.com/office/drawing/2014/main" id="{DD4C5A76-7F23-4149-8CD0-12C49CD2AA58}"/>
                    </a:ext>
                  </a:extLst>
                </p:cNvPr>
                <p:cNvSpPr txBox="1"/>
                <p:nvPr/>
              </p:nvSpPr>
              <p:spPr>
                <a:xfrm>
                  <a:off x="2447012" y="1906384"/>
                  <a:ext cx="713194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kern="1200" dirty="0"/>
                    <a:t>Spread Features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A3E705F4-3AAE-4B10-9645-3BDD551C370D}"/>
                  </a:ext>
                </a:extLst>
              </p:cNvPr>
              <p:cNvGrpSpPr/>
              <p:nvPr/>
            </p:nvGrpSpPr>
            <p:grpSpPr>
              <a:xfrm>
                <a:off x="2993119" y="4679808"/>
                <a:ext cx="584992" cy="584992"/>
                <a:chOff x="2521405" y="2715503"/>
                <a:chExt cx="584992" cy="584992"/>
              </a:xfrm>
            </p:grpSpPr>
            <p:sp>
              <p:nvSpPr>
                <p:cNvPr id="18" name="Plus Sign 17">
                  <a:extLst>
                    <a:ext uri="{FF2B5EF4-FFF2-40B4-BE49-F238E27FC236}">
                      <a16:creationId xmlns:a16="http://schemas.microsoft.com/office/drawing/2014/main" id="{51D6701A-9B73-44B8-BF21-937A2EC7B5AE}"/>
                    </a:ext>
                  </a:extLst>
                </p:cNvPr>
                <p:cNvSpPr/>
                <p:nvPr/>
              </p:nvSpPr>
              <p:spPr>
                <a:xfrm>
                  <a:off x="2521405" y="2715503"/>
                  <a:ext cx="584992" cy="584992"/>
                </a:xfrm>
                <a:prstGeom prst="mathPlus">
                  <a:avLst/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9" name="Plus Sign 10">
                  <a:extLst>
                    <a:ext uri="{FF2B5EF4-FFF2-40B4-BE49-F238E27FC236}">
                      <a16:creationId xmlns:a16="http://schemas.microsoft.com/office/drawing/2014/main" id="{64C7983B-39C9-4EF1-AA11-AC4DF43D6D12}"/>
                    </a:ext>
                  </a:extLst>
                </p:cNvPr>
                <p:cNvSpPr txBox="1"/>
                <p:nvPr/>
              </p:nvSpPr>
              <p:spPr>
                <a:xfrm>
                  <a:off x="2598946" y="2906297"/>
                  <a:ext cx="429910" cy="137590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99E336D8-1927-480A-9480-ABDDD4DF5E6E}"/>
                  </a:ext>
                </a:extLst>
              </p:cNvPr>
              <p:cNvGrpSpPr/>
              <p:nvPr/>
            </p:nvGrpSpPr>
            <p:grpSpPr>
              <a:xfrm>
                <a:off x="2781311" y="5235894"/>
                <a:ext cx="1008608" cy="1008608"/>
                <a:chOff x="2309597" y="3271589"/>
                <a:chExt cx="1008608" cy="1008608"/>
              </a:xfrm>
            </p:grpSpPr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F70AF69D-0F29-4C83-8983-27EFF6505464}"/>
                    </a:ext>
                  </a:extLst>
                </p:cNvPr>
                <p:cNvSpPr/>
                <p:nvPr/>
              </p:nvSpPr>
              <p:spPr>
                <a:xfrm>
                  <a:off x="2309597" y="3271589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7" name="Oval 12">
                  <a:extLst>
                    <a:ext uri="{FF2B5EF4-FFF2-40B4-BE49-F238E27FC236}">
                      <a16:creationId xmlns:a16="http://schemas.microsoft.com/office/drawing/2014/main" id="{E92F9765-19E9-4F11-906D-D009CE942663}"/>
                    </a:ext>
                  </a:extLst>
                </p:cNvPr>
                <p:cNvSpPr txBox="1"/>
                <p:nvPr/>
              </p:nvSpPr>
              <p:spPr>
                <a:xfrm>
                  <a:off x="2457304" y="3396420"/>
                  <a:ext cx="713194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kern="1200" dirty="0"/>
                    <a:t>Volatility Features 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9EF80515-EB8B-437C-BADB-8C34AC9CAFC1}"/>
                  </a:ext>
                </a:extLst>
              </p:cNvPr>
              <p:cNvGrpSpPr/>
              <p:nvPr/>
            </p:nvGrpSpPr>
            <p:grpSpPr>
              <a:xfrm>
                <a:off x="3930918" y="4039685"/>
                <a:ext cx="320737" cy="375202"/>
                <a:chOff x="3459204" y="2075380"/>
                <a:chExt cx="320737" cy="375202"/>
              </a:xfrm>
            </p:grpSpPr>
            <p:sp>
              <p:nvSpPr>
                <p:cNvPr id="14" name="Arrow: Right 13">
                  <a:extLst>
                    <a:ext uri="{FF2B5EF4-FFF2-40B4-BE49-F238E27FC236}">
                      <a16:creationId xmlns:a16="http://schemas.microsoft.com/office/drawing/2014/main" id="{23517065-E731-489C-A47F-D9AEB3111B6F}"/>
                    </a:ext>
                  </a:extLst>
                </p:cNvPr>
                <p:cNvSpPr/>
                <p:nvPr/>
              </p:nvSpPr>
              <p:spPr>
                <a:xfrm>
                  <a:off x="3459204" y="2075380"/>
                  <a:ext cx="320737" cy="375202"/>
                </a:xfrm>
                <a:prstGeom prst="rightArrow">
                  <a:avLst>
                    <a:gd name="adj1" fmla="val 60000"/>
                    <a:gd name="adj2" fmla="val 50000"/>
                  </a:avLst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5" name="Arrow: Right 14">
                  <a:extLst>
                    <a:ext uri="{FF2B5EF4-FFF2-40B4-BE49-F238E27FC236}">
                      <a16:creationId xmlns:a16="http://schemas.microsoft.com/office/drawing/2014/main" id="{85B29953-F542-4000-94FA-A1979034CAF3}"/>
                    </a:ext>
                  </a:extLst>
                </p:cNvPr>
                <p:cNvSpPr txBox="1"/>
                <p:nvPr/>
              </p:nvSpPr>
              <p:spPr>
                <a:xfrm>
                  <a:off x="3459204" y="2150420"/>
                  <a:ext cx="224516" cy="22512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921FDEB3-03EE-4CBB-B250-545A2A744121}"/>
                  </a:ext>
                </a:extLst>
              </p:cNvPr>
              <p:cNvGrpSpPr/>
              <p:nvPr/>
            </p:nvGrpSpPr>
            <p:grpSpPr>
              <a:xfrm>
                <a:off x="4384792" y="3218678"/>
                <a:ext cx="2017216" cy="2017216"/>
                <a:chOff x="3913078" y="1254373"/>
                <a:chExt cx="2017216" cy="2017216"/>
              </a:xfrm>
            </p:grpSpPr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8EE24A61-DFD8-4E13-A7E4-34C0629A5666}"/>
                    </a:ext>
                  </a:extLst>
                </p:cNvPr>
                <p:cNvSpPr/>
                <p:nvPr/>
              </p:nvSpPr>
              <p:spPr>
                <a:xfrm>
                  <a:off x="3913078" y="1254373"/>
                  <a:ext cx="2017216" cy="2017216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3" name="Oval 16">
                  <a:extLst>
                    <a:ext uri="{FF2B5EF4-FFF2-40B4-BE49-F238E27FC236}">
                      <a16:creationId xmlns:a16="http://schemas.microsoft.com/office/drawing/2014/main" id="{B733CA8D-F817-4E41-82AB-5CF1B96EA50A}"/>
                    </a:ext>
                  </a:extLst>
                </p:cNvPr>
                <p:cNvSpPr txBox="1"/>
                <p:nvPr/>
              </p:nvSpPr>
              <p:spPr>
                <a:xfrm>
                  <a:off x="4208492" y="1549787"/>
                  <a:ext cx="1426388" cy="1426388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27940" tIns="27940" rIns="27940" bIns="27940" numCol="1" spcCol="1270" anchor="ctr" anchorCtr="0">
                  <a:noAutofit/>
                </a:bodyPr>
                <a:lstStyle/>
                <a:p>
                  <a:pPr marL="0" lvl="0" indent="0" algn="ctr" defTabSz="9779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2200" kern="1200" dirty="0" err="1"/>
                    <a:t>XGBoost</a:t>
                  </a:r>
                  <a:r>
                    <a:rPr lang="en-US" altLang="zh-TW" sz="2200" kern="1200" dirty="0"/>
                    <a:t> Model</a:t>
                  </a:r>
                </a:p>
                <a:p>
                  <a:pPr marL="0" lvl="0" indent="0" algn="ctr" defTabSz="9779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2200" dirty="0"/>
                    <a:t>(Training)</a:t>
                  </a:r>
                  <a:endParaRPr lang="zh-TW" altLang="en-US" sz="2200" kern="1200" dirty="0"/>
                </a:p>
              </p:txBody>
            </p:sp>
          </p:grp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49F8442-5BFD-4851-99D6-9992E4A89E04}"/>
                </a:ext>
              </a:extLst>
            </p:cNvPr>
            <p:cNvSpPr/>
            <p:nvPr/>
          </p:nvSpPr>
          <p:spPr>
            <a:xfrm>
              <a:off x="5128884" y="3272913"/>
              <a:ext cx="1008608" cy="1008608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Oval 8">
              <a:extLst>
                <a:ext uri="{FF2B5EF4-FFF2-40B4-BE49-F238E27FC236}">
                  <a16:creationId xmlns:a16="http://schemas.microsoft.com/office/drawing/2014/main" id="{C9C6369E-452D-486B-8B07-957CA569940A}"/>
                </a:ext>
              </a:extLst>
            </p:cNvPr>
            <p:cNvSpPr txBox="1"/>
            <p:nvPr/>
          </p:nvSpPr>
          <p:spPr>
            <a:xfrm>
              <a:off x="5276591" y="3391717"/>
              <a:ext cx="713194" cy="7131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TW" sz="1000" b="1" kern="1200" dirty="0"/>
                <a:t>Y:</a:t>
              </a:r>
            </a:p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TW" sz="1000" b="1" dirty="0"/>
                <a:t>Ground Truth</a:t>
              </a:r>
              <a:endParaRPr lang="zh-TW" altLang="en-US" sz="1000" b="1" kern="1200" dirty="0"/>
            </a:p>
          </p:txBody>
        </p:sp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3E82033F-F421-4EF0-AF45-D3085B854299}"/>
                </a:ext>
              </a:extLst>
            </p:cNvPr>
            <p:cNvSpPr/>
            <p:nvPr/>
          </p:nvSpPr>
          <p:spPr>
            <a:xfrm>
              <a:off x="4695274" y="3589616"/>
              <a:ext cx="320737" cy="375202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0669087-3BB6-4B5D-BE50-5ED7A4F37515}"/>
              </a:ext>
            </a:extLst>
          </p:cNvPr>
          <p:cNvGrpSpPr/>
          <p:nvPr/>
        </p:nvGrpSpPr>
        <p:grpSpPr>
          <a:xfrm>
            <a:off x="6485709" y="1766922"/>
            <a:ext cx="5220915" cy="4020590"/>
            <a:chOff x="916577" y="1825625"/>
            <a:chExt cx="5220915" cy="402059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A341938-BE99-479E-B38C-306C4A8BCAC8}"/>
                </a:ext>
              </a:extLst>
            </p:cNvPr>
            <p:cNvGrpSpPr/>
            <p:nvPr/>
          </p:nvGrpSpPr>
          <p:grpSpPr>
            <a:xfrm>
              <a:off x="916577" y="1825625"/>
              <a:ext cx="3630990" cy="4020590"/>
              <a:chOff x="2771018" y="2223912"/>
              <a:chExt cx="3630990" cy="4020590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CA1DB7D-047B-4F62-A4A3-C025BC9F23F9}"/>
                  </a:ext>
                </a:extLst>
              </p:cNvPr>
              <p:cNvGrpSpPr/>
              <p:nvPr/>
            </p:nvGrpSpPr>
            <p:grpSpPr>
              <a:xfrm>
                <a:off x="2771018" y="2223912"/>
                <a:ext cx="1008608" cy="1008608"/>
                <a:chOff x="2299304" y="259607"/>
                <a:chExt cx="1008608" cy="1008608"/>
              </a:xfrm>
            </p:grpSpPr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8DAA183F-54CA-4DBB-948B-2C43BB2DBACC}"/>
                    </a:ext>
                  </a:extLst>
                </p:cNvPr>
                <p:cNvSpPr/>
                <p:nvPr/>
              </p:nvSpPr>
              <p:spPr>
                <a:xfrm>
                  <a:off x="2299304" y="259607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56" name="Oval 4">
                  <a:extLst>
                    <a:ext uri="{FF2B5EF4-FFF2-40B4-BE49-F238E27FC236}">
                      <a16:creationId xmlns:a16="http://schemas.microsoft.com/office/drawing/2014/main" id="{92A10E8B-D786-4135-AC17-EF493F100DB3}"/>
                    </a:ext>
                  </a:extLst>
                </p:cNvPr>
                <p:cNvSpPr txBox="1"/>
                <p:nvPr/>
              </p:nvSpPr>
              <p:spPr>
                <a:xfrm>
                  <a:off x="2316930" y="424351"/>
                  <a:ext cx="928055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dirty="0"/>
                    <a:t>Return/Change</a:t>
                  </a:r>
                  <a:r>
                    <a:rPr lang="en-US" altLang="zh-TW" sz="1000" b="1" kern="1200" dirty="0"/>
                    <a:t> Features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A5950EB0-4CB7-408B-B4F9-0FBA8A86449C}"/>
                  </a:ext>
                </a:extLst>
              </p:cNvPr>
              <p:cNvGrpSpPr/>
              <p:nvPr/>
            </p:nvGrpSpPr>
            <p:grpSpPr>
              <a:xfrm>
                <a:off x="2982826" y="3189772"/>
                <a:ext cx="584992" cy="584992"/>
                <a:chOff x="2511112" y="1225467"/>
                <a:chExt cx="584992" cy="584992"/>
              </a:xfrm>
            </p:grpSpPr>
            <p:sp>
              <p:nvSpPr>
                <p:cNvPr id="53" name="Plus Sign 52">
                  <a:extLst>
                    <a:ext uri="{FF2B5EF4-FFF2-40B4-BE49-F238E27FC236}">
                      <a16:creationId xmlns:a16="http://schemas.microsoft.com/office/drawing/2014/main" id="{474BDD71-7667-4961-B286-950549E23DEA}"/>
                    </a:ext>
                  </a:extLst>
                </p:cNvPr>
                <p:cNvSpPr/>
                <p:nvPr/>
              </p:nvSpPr>
              <p:spPr>
                <a:xfrm>
                  <a:off x="2511112" y="1225467"/>
                  <a:ext cx="584992" cy="584992"/>
                </a:xfrm>
                <a:prstGeom prst="mathPlus">
                  <a:avLst/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54" name="Plus Sign 6">
                  <a:extLst>
                    <a:ext uri="{FF2B5EF4-FFF2-40B4-BE49-F238E27FC236}">
                      <a16:creationId xmlns:a16="http://schemas.microsoft.com/office/drawing/2014/main" id="{5F74D843-4B0A-4600-B865-57B593BEA08C}"/>
                    </a:ext>
                  </a:extLst>
                </p:cNvPr>
                <p:cNvSpPr txBox="1"/>
                <p:nvPr/>
              </p:nvSpPr>
              <p:spPr>
                <a:xfrm>
                  <a:off x="2588653" y="1415922"/>
                  <a:ext cx="429910" cy="137590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0633C7DC-CF33-45E5-867F-B7EB4A362A90}"/>
                  </a:ext>
                </a:extLst>
              </p:cNvPr>
              <p:cNvGrpSpPr/>
              <p:nvPr/>
            </p:nvGrpSpPr>
            <p:grpSpPr>
              <a:xfrm>
                <a:off x="2771019" y="3722982"/>
                <a:ext cx="1008608" cy="1008608"/>
                <a:chOff x="2299305" y="1758677"/>
                <a:chExt cx="1008608" cy="1008608"/>
              </a:xfrm>
            </p:grpSpPr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5D79B957-391C-42BE-B7F3-100DF3FD1668}"/>
                    </a:ext>
                  </a:extLst>
                </p:cNvPr>
                <p:cNvSpPr/>
                <p:nvPr/>
              </p:nvSpPr>
              <p:spPr>
                <a:xfrm>
                  <a:off x="2299305" y="1758677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52" name="Oval 8">
                  <a:extLst>
                    <a:ext uri="{FF2B5EF4-FFF2-40B4-BE49-F238E27FC236}">
                      <a16:creationId xmlns:a16="http://schemas.microsoft.com/office/drawing/2014/main" id="{056E05AD-BE7A-4792-8A1C-93C4CF255887}"/>
                    </a:ext>
                  </a:extLst>
                </p:cNvPr>
                <p:cNvSpPr txBox="1"/>
                <p:nvPr/>
              </p:nvSpPr>
              <p:spPr>
                <a:xfrm>
                  <a:off x="2447012" y="1906384"/>
                  <a:ext cx="713194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kern="1200" dirty="0"/>
                    <a:t>Spread Features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8F92527B-A186-4D78-B14B-D395666CC997}"/>
                  </a:ext>
                </a:extLst>
              </p:cNvPr>
              <p:cNvGrpSpPr/>
              <p:nvPr/>
            </p:nvGrpSpPr>
            <p:grpSpPr>
              <a:xfrm>
                <a:off x="2993119" y="4679808"/>
                <a:ext cx="584992" cy="584992"/>
                <a:chOff x="2521405" y="2715503"/>
                <a:chExt cx="584992" cy="584992"/>
              </a:xfrm>
            </p:grpSpPr>
            <p:sp>
              <p:nvSpPr>
                <p:cNvPr id="49" name="Plus Sign 48">
                  <a:extLst>
                    <a:ext uri="{FF2B5EF4-FFF2-40B4-BE49-F238E27FC236}">
                      <a16:creationId xmlns:a16="http://schemas.microsoft.com/office/drawing/2014/main" id="{0FE9CC07-265C-443A-9FF9-378BB0782119}"/>
                    </a:ext>
                  </a:extLst>
                </p:cNvPr>
                <p:cNvSpPr/>
                <p:nvPr/>
              </p:nvSpPr>
              <p:spPr>
                <a:xfrm>
                  <a:off x="2521405" y="2715503"/>
                  <a:ext cx="584992" cy="584992"/>
                </a:xfrm>
                <a:prstGeom prst="mathPlus">
                  <a:avLst/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50" name="Plus Sign 10">
                  <a:extLst>
                    <a:ext uri="{FF2B5EF4-FFF2-40B4-BE49-F238E27FC236}">
                      <a16:creationId xmlns:a16="http://schemas.microsoft.com/office/drawing/2014/main" id="{12E3D5C6-BBB3-4981-A17B-4A13E11D716B}"/>
                    </a:ext>
                  </a:extLst>
                </p:cNvPr>
                <p:cNvSpPr txBox="1"/>
                <p:nvPr/>
              </p:nvSpPr>
              <p:spPr>
                <a:xfrm>
                  <a:off x="2598946" y="2906297"/>
                  <a:ext cx="429910" cy="137590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6279142A-C305-4A9F-8284-CE63FD13A8D9}"/>
                  </a:ext>
                </a:extLst>
              </p:cNvPr>
              <p:cNvGrpSpPr/>
              <p:nvPr/>
            </p:nvGrpSpPr>
            <p:grpSpPr>
              <a:xfrm>
                <a:off x="2781311" y="5235894"/>
                <a:ext cx="1008608" cy="1008608"/>
                <a:chOff x="2309597" y="3271589"/>
                <a:chExt cx="1008608" cy="1008608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5049FF3-0D32-4AF7-8311-EE0AD4B810EA}"/>
                    </a:ext>
                  </a:extLst>
                </p:cNvPr>
                <p:cNvSpPr/>
                <p:nvPr/>
              </p:nvSpPr>
              <p:spPr>
                <a:xfrm>
                  <a:off x="2309597" y="3271589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8" name="Oval 12">
                  <a:extLst>
                    <a:ext uri="{FF2B5EF4-FFF2-40B4-BE49-F238E27FC236}">
                      <a16:creationId xmlns:a16="http://schemas.microsoft.com/office/drawing/2014/main" id="{53327E83-D716-4643-9E03-EB62896A706B}"/>
                    </a:ext>
                  </a:extLst>
                </p:cNvPr>
                <p:cNvSpPr txBox="1"/>
                <p:nvPr/>
              </p:nvSpPr>
              <p:spPr>
                <a:xfrm>
                  <a:off x="2457304" y="3396420"/>
                  <a:ext cx="713194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kern="1200" dirty="0"/>
                    <a:t>Volatility Features 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277B328-9883-4020-A510-CA8A6162A4D1}"/>
                  </a:ext>
                </a:extLst>
              </p:cNvPr>
              <p:cNvGrpSpPr/>
              <p:nvPr/>
            </p:nvGrpSpPr>
            <p:grpSpPr>
              <a:xfrm>
                <a:off x="3930918" y="4039685"/>
                <a:ext cx="320737" cy="375202"/>
                <a:chOff x="3459204" y="2075380"/>
                <a:chExt cx="320737" cy="375202"/>
              </a:xfrm>
            </p:grpSpPr>
            <p:sp>
              <p:nvSpPr>
                <p:cNvPr id="45" name="Arrow: Right 44">
                  <a:extLst>
                    <a:ext uri="{FF2B5EF4-FFF2-40B4-BE49-F238E27FC236}">
                      <a16:creationId xmlns:a16="http://schemas.microsoft.com/office/drawing/2014/main" id="{0308F4CC-E702-4EB1-8EFC-3107AB5960ED}"/>
                    </a:ext>
                  </a:extLst>
                </p:cNvPr>
                <p:cNvSpPr/>
                <p:nvPr/>
              </p:nvSpPr>
              <p:spPr>
                <a:xfrm>
                  <a:off x="3459204" y="2075380"/>
                  <a:ext cx="320737" cy="375202"/>
                </a:xfrm>
                <a:prstGeom prst="rightArrow">
                  <a:avLst>
                    <a:gd name="adj1" fmla="val 60000"/>
                    <a:gd name="adj2" fmla="val 50000"/>
                  </a:avLst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6" name="Arrow: Right 14">
                  <a:extLst>
                    <a:ext uri="{FF2B5EF4-FFF2-40B4-BE49-F238E27FC236}">
                      <a16:creationId xmlns:a16="http://schemas.microsoft.com/office/drawing/2014/main" id="{30751E0F-0A75-4234-A18E-DBFA4B3FC021}"/>
                    </a:ext>
                  </a:extLst>
                </p:cNvPr>
                <p:cNvSpPr txBox="1"/>
                <p:nvPr/>
              </p:nvSpPr>
              <p:spPr>
                <a:xfrm>
                  <a:off x="3459204" y="2150420"/>
                  <a:ext cx="224516" cy="22512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C7B930E2-01D7-425C-B2CE-CBB0240A94E2}"/>
                  </a:ext>
                </a:extLst>
              </p:cNvPr>
              <p:cNvGrpSpPr/>
              <p:nvPr/>
            </p:nvGrpSpPr>
            <p:grpSpPr>
              <a:xfrm>
                <a:off x="4384792" y="3218678"/>
                <a:ext cx="2017216" cy="2017216"/>
                <a:chOff x="3913078" y="1254373"/>
                <a:chExt cx="2017216" cy="2017216"/>
              </a:xfrm>
            </p:grpSpPr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F5943A2A-DFAC-4365-9CBA-CBCE1B73363B}"/>
                    </a:ext>
                  </a:extLst>
                </p:cNvPr>
                <p:cNvSpPr/>
                <p:nvPr/>
              </p:nvSpPr>
              <p:spPr>
                <a:xfrm>
                  <a:off x="3913078" y="1254373"/>
                  <a:ext cx="2017216" cy="2017216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4" name="Oval 16">
                  <a:extLst>
                    <a:ext uri="{FF2B5EF4-FFF2-40B4-BE49-F238E27FC236}">
                      <a16:creationId xmlns:a16="http://schemas.microsoft.com/office/drawing/2014/main" id="{4B1F9407-266C-4353-83EB-05C2FCCC73B7}"/>
                    </a:ext>
                  </a:extLst>
                </p:cNvPr>
                <p:cNvSpPr txBox="1"/>
                <p:nvPr/>
              </p:nvSpPr>
              <p:spPr>
                <a:xfrm>
                  <a:off x="4208492" y="1549787"/>
                  <a:ext cx="1426388" cy="1426388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27940" tIns="27940" rIns="27940" bIns="27940" numCol="1" spcCol="1270" anchor="ctr" anchorCtr="0">
                  <a:noAutofit/>
                </a:bodyPr>
                <a:lstStyle/>
                <a:p>
                  <a:pPr marL="0" lvl="0" indent="0" algn="ctr" defTabSz="9779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2200" kern="1200" dirty="0" err="1"/>
                    <a:t>XGBoost</a:t>
                  </a:r>
                  <a:r>
                    <a:rPr lang="en-US" altLang="zh-TW" sz="2200" kern="1200" dirty="0"/>
                    <a:t> Model</a:t>
                  </a:r>
                </a:p>
                <a:p>
                  <a:pPr marL="0" lvl="0" indent="0" algn="ctr" defTabSz="9779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2200" dirty="0"/>
                    <a:t>(Testing)</a:t>
                  </a:r>
                  <a:endParaRPr lang="zh-TW" altLang="en-US" sz="2200" kern="1200" dirty="0"/>
                </a:p>
              </p:txBody>
            </p:sp>
          </p:grpSp>
        </p:grp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2695BD30-BB97-410D-9E85-46D08F924385}"/>
                </a:ext>
              </a:extLst>
            </p:cNvPr>
            <p:cNvSpPr/>
            <p:nvPr/>
          </p:nvSpPr>
          <p:spPr>
            <a:xfrm>
              <a:off x="5128884" y="3272913"/>
              <a:ext cx="1008608" cy="1008608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Oval 8">
                  <a:extLst>
                    <a:ext uri="{FF2B5EF4-FFF2-40B4-BE49-F238E27FC236}">
                      <a16:creationId xmlns:a16="http://schemas.microsoft.com/office/drawing/2014/main" id="{EE7A6B27-69DF-450F-BA6D-F375DFDC18EE}"/>
                    </a:ext>
                  </a:extLst>
                </p:cNvPr>
                <p:cNvSpPr txBox="1"/>
                <p:nvPr/>
              </p:nvSpPr>
              <p:spPr>
                <a:xfrm>
                  <a:off x="5276591" y="3391717"/>
                  <a:ext cx="713194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14:m>
                    <m:oMath xmlns:m="http://schemas.openxmlformats.org/officeDocument/2006/math">
                      <m:r>
                        <a:rPr lang="en-US" altLang="zh-TW" sz="1000" b="1" i="1" kern="1200" dirty="0" smtClean="0">
                          <a:latin typeface="Cambria Math" panose="02040503050406030204" pitchFamily="18" charset="0"/>
                        </a:rPr>
                        <m:t>𝒀</m:t>
                      </m:r>
                    </m:oMath>
                  </a14:m>
                  <a:r>
                    <a:rPr lang="en-US" altLang="zh-TW" sz="1000" b="1" kern="1200" dirty="0"/>
                    <a:t>:</a:t>
                  </a:r>
                </a:p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dirty="0"/>
                    <a:t>Prediction</a:t>
                  </a:r>
                  <a:endParaRPr lang="zh-TW" altLang="en-US" sz="1000" b="1" kern="1200" dirty="0"/>
                </a:p>
              </p:txBody>
            </p:sp>
          </mc:Choice>
          <mc:Fallback xmlns="">
            <p:sp>
              <p:nvSpPr>
                <p:cNvPr id="34" name="Oval 8">
                  <a:extLst>
                    <a:ext uri="{FF2B5EF4-FFF2-40B4-BE49-F238E27FC236}">
                      <a16:creationId xmlns:a16="http://schemas.microsoft.com/office/drawing/2014/main" id="{EE7A6B27-69DF-450F-BA6D-F375DFDC18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76591" y="3391717"/>
                  <a:ext cx="713194" cy="713194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HK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Arrow: Right 34">
              <a:extLst>
                <a:ext uri="{FF2B5EF4-FFF2-40B4-BE49-F238E27FC236}">
                  <a16:creationId xmlns:a16="http://schemas.microsoft.com/office/drawing/2014/main" id="{1DB0D768-E73F-4905-A38A-75FDA329150A}"/>
                </a:ext>
              </a:extLst>
            </p:cNvPr>
            <p:cNvSpPr/>
            <p:nvPr/>
          </p:nvSpPr>
          <p:spPr>
            <a:xfrm>
              <a:off x="4695274" y="3589616"/>
              <a:ext cx="320737" cy="375202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D22239D-1219-45B0-B308-64868FD2F578}"/>
              </a:ext>
            </a:extLst>
          </p:cNvPr>
          <p:cNvCxnSpPr/>
          <p:nvPr/>
        </p:nvCxnSpPr>
        <p:spPr>
          <a:xfrm>
            <a:off x="6257523" y="1443946"/>
            <a:ext cx="0" cy="4924338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BB61FBF4-7583-4EC8-A6C2-39419C4CB5F4}"/>
              </a:ext>
            </a:extLst>
          </p:cNvPr>
          <p:cNvSpPr txBox="1"/>
          <p:nvPr/>
        </p:nvSpPr>
        <p:spPr>
          <a:xfrm>
            <a:off x="4278462" y="1070658"/>
            <a:ext cx="21071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HK" sz="2000" dirty="0"/>
              <a:t>“Online” Learning:</a:t>
            </a:r>
          </a:p>
          <a:p>
            <a:pPr algn="ctr"/>
            <a:r>
              <a:rPr lang="en-HK" sz="2000" dirty="0"/>
              <a:t>Roll </a:t>
            </a:r>
            <a:r>
              <a:rPr lang="en-HK" sz="2000" b="1" dirty="0"/>
              <a:t>2w</a:t>
            </a:r>
            <a:r>
              <a:rPr lang="en-HK" sz="2000" dirty="0"/>
              <a:t> of data</a:t>
            </a:r>
          </a:p>
        </p:txBody>
      </p:sp>
    </p:spTree>
    <p:extLst>
      <p:ext uri="{BB962C8B-B14F-4D97-AF65-F5344CB8AC3E}">
        <p14:creationId xmlns:p14="http://schemas.microsoft.com/office/powerpoint/2010/main" val="2511942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0BDD-9C15-4614-A524-9ADC17E09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Problem 2.0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F41E4-808B-459E-846C-B9A4AB73D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HK" sz="3600" dirty="0"/>
              <a:t>How do we improve the model performance at high </a:t>
            </a:r>
            <a:r>
              <a:rPr lang="en-HK" sz="3600" dirty="0" err="1"/>
              <a:t>cutoffs</a:t>
            </a:r>
            <a:r>
              <a:rPr lang="en-HK" sz="3600" dirty="0"/>
              <a:t>?</a:t>
            </a:r>
          </a:p>
          <a:p>
            <a:endParaRPr lang="en-HK" sz="3600" dirty="0"/>
          </a:p>
          <a:p>
            <a:endParaRPr lang="en-HK" sz="3600" dirty="0"/>
          </a:p>
          <a:p>
            <a:r>
              <a:rPr lang="en-HK" sz="3600" dirty="0"/>
              <a:t>Beyond all the conventional features/market factors, are we missing anything actually matters?</a:t>
            </a:r>
          </a:p>
        </p:txBody>
      </p:sp>
    </p:spTree>
    <p:extLst>
      <p:ext uri="{BB962C8B-B14F-4D97-AF65-F5344CB8AC3E}">
        <p14:creationId xmlns:p14="http://schemas.microsoft.com/office/powerpoint/2010/main" val="15081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14CE6-A775-4141-BF99-FB1248A49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Recap on Topological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7B628-42F0-4634-97AC-C479F71BC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HK" dirty="0"/>
              <a:t>Topologists perhaps are best defined as the people with “disability” to tell doughnuts from mugs or vice versa:</a:t>
            </a:r>
          </a:p>
          <a:p>
            <a:pPr marL="971550" lvl="1" indent="-514350">
              <a:buFont typeface="+mj-lt"/>
              <a:buAutoNum type="arabicPeriod"/>
            </a:pPr>
            <a:endParaRPr lang="en-HK" dirty="0"/>
          </a:p>
          <a:p>
            <a:pPr marL="0" indent="0">
              <a:buNone/>
            </a:pPr>
            <a:endParaRPr lang="en-H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938287-734F-4ED1-963F-E3C41B3CB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476" y="2650291"/>
            <a:ext cx="4009292" cy="400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838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D86A3-0E84-4615-AE9B-617A28B93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Recap on Topological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50B69-54C2-4EA8-927F-217B651D1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HK" sz="3600" dirty="0"/>
              <a:t>“</a:t>
            </a:r>
            <a:r>
              <a:rPr lang="en-HK" sz="3600" i="1" dirty="0"/>
              <a:t>Data has shapes, shape matters</a:t>
            </a:r>
            <a:r>
              <a:rPr lang="en-HK" sz="3600" dirty="0"/>
              <a:t>.” - </a:t>
            </a:r>
            <a:r>
              <a:rPr lang="en-HK" sz="3600" dirty="0" err="1"/>
              <a:t>Ayasdi</a:t>
            </a:r>
            <a:endParaRPr lang="en-HK" sz="3600" dirty="0"/>
          </a:p>
          <a:p>
            <a:pPr marL="971550" lvl="1" indent="-514350">
              <a:buFont typeface="+mj-lt"/>
              <a:buAutoNum type="arabicPeriod"/>
            </a:pPr>
            <a:endParaRPr lang="en-HK" sz="3600" dirty="0"/>
          </a:p>
          <a:p>
            <a:pPr marL="0" indent="0">
              <a:buNone/>
            </a:pPr>
            <a:endParaRPr lang="en-HK" sz="3600" dirty="0"/>
          </a:p>
        </p:txBody>
      </p:sp>
      <p:pic>
        <p:nvPicPr>
          <p:cNvPr id="4" name="Picture 2" descr="TDA éèï¼ä¸ï¼ï¼æ°æ®çå¨ææ§ï¼ååæ°ï¼">
            <a:extLst>
              <a:ext uri="{FF2B5EF4-FFF2-40B4-BE49-F238E27FC236}">
                <a16:creationId xmlns:a16="http://schemas.microsoft.com/office/drawing/2014/main" id="{378462B9-C240-4194-95E2-4A2E5BBD3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513" y="2983558"/>
            <a:ext cx="8376664" cy="1457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231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21240-9570-4173-87CD-C67CE306D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Recap on Topological Data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8FF7CBD-18A3-4281-A47B-EBF581FF7B7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1022849"/>
                  </p:ext>
                </p:extLst>
              </p:nvPr>
            </p:nvGraphicFramePr>
            <p:xfrm>
              <a:off x="6330663" y="2285999"/>
              <a:ext cx="2632584" cy="308800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16292">
                      <a:extLst>
                        <a:ext uri="{9D8B030D-6E8A-4147-A177-3AD203B41FA5}">
                          <a16:colId xmlns:a16="http://schemas.microsoft.com/office/drawing/2014/main" val="627067656"/>
                        </a:ext>
                      </a:extLst>
                    </a:gridCol>
                    <a:gridCol w="1316292">
                      <a:extLst>
                        <a:ext uri="{9D8B030D-6E8A-4147-A177-3AD203B41FA5}">
                          <a16:colId xmlns:a16="http://schemas.microsoft.com/office/drawing/2014/main" val="2041087290"/>
                        </a:ext>
                      </a:extLst>
                    </a:gridCol>
                  </a:tblGrid>
                  <a:tr h="435953"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Property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Value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37200078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HK" dirty="0"/>
                            <a:t>µ(X) =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8631202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HK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i="1" smtClean="0"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</m:e>
                                <m:sup>
                                  <m:r>
                                    <a:rPr lang="en-HK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HK" dirty="0"/>
                            <a:t>(X) =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11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27761628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HK" dirty="0"/>
                            <a:t>µ(Y) =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7.5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98139999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HK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i="1" smtClean="0"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</m:e>
                                <m:sup>
                                  <m:r>
                                    <a:rPr lang="en-HK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HK" dirty="0"/>
                            <a:t>(Y) =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4.125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22659651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HK" dirty="0" err="1"/>
                            <a:t>Corr</a:t>
                          </a:r>
                          <a:r>
                            <a:rPr lang="en-HK" dirty="0"/>
                            <a:t>(X, Y) =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0.816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96350631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Linear Reg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y = 3 + 0.5 x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0722447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8FF7CBD-18A3-4281-A47B-EBF581FF7B7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1022849"/>
                  </p:ext>
                </p:extLst>
              </p:nvPr>
            </p:nvGraphicFramePr>
            <p:xfrm>
              <a:off x="6330663" y="2285999"/>
              <a:ext cx="2632584" cy="308800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16292">
                      <a:extLst>
                        <a:ext uri="{9D8B030D-6E8A-4147-A177-3AD203B41FA5}">
                          <a16:colId xmlns:a16="http://schemas.microsoft.com/office/drawing/2014/main" val="627067656"/>
                        </a:ext>
                      </a:extLst>
                    </a:gridCol>
                    <a:gridCol w="1316292">
                      <a:extLst>
                        <a:ext uri="{9D8B030D-6E8A-4147-A177-3AD203B41FA5}">
                          <a16:colId xmlns:a16="http://schemas.microsoft.com/office/drawing/2014/main" val="2041087290"/>
                        </a:ext>
                      </a:extLst>
                    </a:gridCol>
                  </a:tblGrid>
                  <a:tr h="435953"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Property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Value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37200078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HK" dirty="0"/>
                            <a:t>µ(X) =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38631202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61" t="-202740" r="-101382" b="-40274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11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27761628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HK" dirty="0"/>
                            <a:t>µ(Y) =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7.5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98139999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61" t="-402740" r="-101382" b="-20274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4.125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22659651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HK" dirty="0" err="1"/>
                            <a:t>Corr</a:t>
                          </a:r>
                          <a:r>
                            <a:rPr lang="en-HK" dirty="0"/>
                            <a:t>(X, Y) =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0.816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96350631"/>
                      </a:ext>
                    </a:extLst>
                  </a:tr>
                  <a:tr h="442008"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Linear Reg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HK" dirty="0"/>
                            <a:t>y = 3 + 0.5 x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07224473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164D1A68-59CA-4DC0-9A36-904A20D97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931" y="2095610"/>
            <a:ext cx="3820895" cy="4145701"/>
          </a:xfrm>
          <a:prstGeom prst="rect">
            <a:avLst/>
          </a:prstGeom>
        </p:spPr>
      </p:pic>
      <p:pic>
        <p:nvPicPr>
          <p:cNvPr id="4" name="Picture 4" descr="https://upload.wikimedia.org/wikipedia/commons/thumb/e/ec/Anscombe%27s_quartet_3.svg/425px-Anscombe%27s_quartet_3.svg.png">
            <a:extLst>
              <a:ext uri="{FF2B5EF4-FFF2-40B4-BE49-F238E27FC236}">
                <a16:creationId xmlns:a16="http://schemas.microsoft.com/office/drawing/2014/main" id="{9EFDDFB5-D2F5-42EF-8DCF-05E90A9C1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2095611"/>
            <a:ext cx="5702014" cy="414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23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4BE4A-F102-41E8-8F2C-4625F4EC8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Recap on Topological Data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95D34A4-6DFB-4F02-8817-8F8C6B3113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412" y="2420144"/>
            <a:ext cx="7877175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5947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BFF0C387-944D-49CF-BDE7-984604592CCA}"/>
              </a:ext>
            </a:extLst>
          </p:cNvPr>
          <p:cNvGrpSpPr/>
          <p:nvPr/>
        </p:nvGrpSpPr>
        <p:grpSpPr>
          <a:xfrm>
            <a:off x="6790226" y="2138138"/>
            <a:ext cx="3861068" cy="3853806"/>
            <a:chOff x="5266226" y="2138138"/>
            <a:chExt cx="3861068" cy="385380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03941E9-4221-4D76-B7AA-CEA747E8D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66227" y="2138138"/>
              <a:ext cx="3861067" cy="3427874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15098CF-FE7C-48ED-98C3-0D9837B5EDE0}"/>
                </a:ext>
              </a:extLst>
            </p:cNvPr>
            <p:cNvSpPr txBox="1"/>
            <p:nvPr/>
          </p:nvSpPr>
          <p:spPr>
            <a:xfrm flipH="1">
              <a:off x="5266226" y="5622612"/>
              <a:ext cx="37036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HK" b="1" dirty="0"/>
                <a:t>Metric </a:t>
              </a:r>
              <a:r>
                <a:rPr lang="en-HK" b="1" dirty="0">
                  <a:sym typeface="Wingdings" panose="05000000000000000000" pitchFamily="2" charset="2"/>
                </a:rPr>
                <a:t> Structure  Complex</a:t>
              </a:r>
              <a:endParaRPr lang="en-HK" b="1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03ECDA-FA2C-4542-84D8-8388BEB7E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How does TDA work?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D47B5F4-0B07-4C6C-BA20-70C76D973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451430"/>
            <a:ext cx="7886700" cy="38185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HK" dirty="0"/>
              <a:t>Data </a:t>
            </a:r>
            <a:r>
              <a:rPr lang="en-HK" dirty="0">
                <a:sym typeface="Wingdings" panose="05000000000000000000" pitchFamily="2" charset="2"/>
              </a:rPr>
              <a:t> Point Cloud  Complex</a:t>
            </a:r>
            <a:endParaRPr lang="en-HK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3CF42AF-67A4-4FEB-977E-6891F521DA28}"/>
              </a:ext>
            </a:extLst>
          </p:cNvPr>
          <p:cNvGrpSpPr/>
          <p:nvPr/>
        </p:nvGrpSpPr>
        <p:grpSpPr>
          <a:xfrm>
            <a:off x="2068008" y="2138138"/>
            <a:ext cx="1053080" cy="4157483"/>
            <a:chOff x="544008" y="2138137"/>
            <a:chExt cx="1053080" cy="4157483"/>
          </a:xfrm>
        </p:grpSpPr>
        <p:pic>
          <p:nvPicPr>
            <p:cNvPr id="1030" name="Picture 6" descr="Image result for video icon">
              <a:extLst>
                <a:ext uri="{FF2B5EF4-FFF2-40B4-BE49-F238E27FC236}">
                  <a16:creationId xmlns:a16="http://schemas.microsoft.com/office/drawing/2014/main" id="{D5299F40-5470-4DDA-8772-88EC276175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650" y="2138137"/>
              <a:ext cx="897391" cy="8973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time series icon">
              <a:extLst>
                <a:ext uri="{FF2B5EF4-FFF2-40B4-BE49-F238E27FC236}">
                  <a16:creationId xmlns:a16="http://schemas.microsoft.com/office/drawing/2014/main" id="{D7BA8F10-4BAB-40EF-AC02-1A343FED871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1810" y="3149148"/>
              <a:ext cx="1035278" cy="10352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2" name="Picture 18" descr="Image result for image icon">
              <a:extLst>
                <a:ext uri="{FF2B5EF4-FFF2-40B4-BE49-F238E27FC236}">
                  <a16:creationId xmlns:a16="http://schemas.microsoft.com/office/drawing/2014/main" id="{CA989B95-B8C5-475A-A36A-62006C47C5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008" y="4278309"/>
              <a:ext cx="1008656" cy="10352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6" name="Picture 22" descr="Image result for database icon">
              <a:extLst>
                <a:ext uri="{FF2B5EF4-FFF2-40B4-BE49-F238E27FC236}">
                  <a16:creationId xmlns:a16="http://schemas.microsoft.com/office/drawing/2014/main" id="{9FE4DBAE-5106-41F8-9BF7-505C64254F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008" y="5313587"/>
              <a:ext cx="982033" cy="9820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1B6FCB12-CBF2-4916-B691-D936FFE9C225}"/>
              </a:ext>
            </a:extLst>
          </p:cNvPr>
          <p:cNvSpPr/>
          <p:nvPr/>
        </p:nvSpPr>
        <p:spPr>
          <a:xfrm>
            <a:off x="3309255" y="3904344"/>
            <a:ext cx="464458" cy="55154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42AACE33-543F-4227-AD0F-91F196ADF7DC}"/>
              </a:ext>
            </a:extLst>
          </p:cNvPr>
          <p:cNvSpPr/>
          <p:nvPr/>
        </p:nvSpPr>
        <p:spPr>
          <a:xfrm>
            <a:off x="6604580" y="3904344"/>
            <a:ext cx="464458" cy="55154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947F40D-C84C-4BFE-A338-698719EE6AEC}"/>
              </a:ext>
            </a:extLst>
          </p:cNvPr>
          <p:cNvGrpSpPr/>
          <p:nvPr/>
        </p:nvGrpSpPr>
        <p:grpSpPr>
          <a:xfrm>
            <a:off x="3851409" y="2794218"/>
            <a:ext cx="2675477" cy="3751725"/>
            <a:chOff x="2327408" y="2794217"/>
            <a:chExt cx="2675477" cy="375172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0E800E2-ED00-4FC9-B903-9B2549590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7408" y="2794217"/>
              <a:ext cx="2675477" cy="2771794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922FA4-234A-4D8D-A140-173048C041E7}"/>
                </a:ext>
              </a:extLst>
            </p:cNvPr>
            <p:cNvSpPr txBox="1"/>
            <p:nvPr/>
          </p:nvSpPr>
          <p:spPr>
            <a:xfrm flipH="1">
              <a:off x="2504002" y="5622612"/>
              <a:ext cx="232228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HK" b="1" dirty="0"/>
                <a:t>Vectorisation/</a:t>
              </a:r>
            </a:p>
            <a:p>
              <a:r>
                <a:rPr lang="en-HK" b="1" dirty="0"/>
                <a:t>Feature Engineering</a:t>
              </a:r>
            </a:p>
            <a:p>
              <a:r>
                <a:rPr lang="en-HK" b="1" dirty="0">
                  <a:sym typeface="Wingdings" panose="05000000000000000000" pitchFamily="2" charset="2"/>
                </a:rPr>
                <a:t> Space </a:t>
              </a:r>
              <a:r>
                <a:rPr lang="en-HK" b="1" dirty="0"/>
                <a:t>Embedding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22BE6A8-C99D-4452-A1CE-D05F1E853A34}"/>
              </a:ext>
            </a:extLst>
          </p:cNvPr>
          <p:cNvGrpSpPr/>
          <p:nvPr/>
        </p:nvGrpSpPr>
        <p:grpSpPr>
          <a:xfrm>
            <a:off x="2369472" y="1736242"/>
            <a:ext cx="4610307" cy="381858"/>
            <a:chOff x="845471" y="1736242"/>
            <a:chExt cx="4610307" cy="381858"/>
          </a:xfrm>
        </p:grpSpPr>
        <p:sp>
          <p:nvSpPr>
            <p:cNvPr id="3" name="Heptagon 2">
              <a:extLst>
                <a:ext uri="{FF2B5EF4-FFF2-40B4-BE49-F238E27FC236}">
                  <a16:creationId xmlns:a16="http://schemas.microsoft.com/office/drawing/2014/main" id="{0C7C6FAD-A802-46B2-AB74-7B5283734229}"/>
                </a:ext>
              </a:extLst>
            </p:cNvPr>
            <p:cNvSpPr/>
            <p:nvPr/>
          </p:nvSpPr>
          <p:spPr>
            <a:xfrm>
              <a:off x="845471" y="1736242"/>
              <a:ext cx="379105" cy="381858"/>
            </a:xfrm>
            <a:prstGeom prst="heptagon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HK" b="1" dirty="0"/>
                <a:t>1</a:t>
              </a:r>
            </a:p>
          </p:txBody>
        </p:sp>
        <p:sp>
          <p:nvSpPr>
            <p:cNvPr id="21" name="Heptagon 20">
              <a:extLst>
                <a:ext uri="{FF2B5EF4-FFF2-40B4-BE49-F238E27FC236}">
                  <a16:creationId xmlns:a16="http://schemas.microsoft.com/office/drawing/2014/main" id="{DF462D06-C26D-4792-9C97-6147084DA734}"/>
                </a:ext>
              </a:extLst>
            </p:cNvPr>
            <p:cNvSpPr/>
            <p:nvPr/>
          </p:nvSpPr>
          <p:spPr>
            <a:xfrm>
              <a:off x="2769831" y="1736242"/>
              <a:ext cx="379105" cy="381858"/>
            </a:xfrm>
            <a:prstGeom prst="heptagon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HK" b="1" dirty="0"/>
                <a:t>2</a:t>
              </a:r>
            </a:p>
          </p:txBody>
        </p:sp>
        <p:sp>
          <p:nvSpPr>
            <p:cNvPr id="25" name="Heptagon 24">
              <a:extLst>
                <a:ext uri="{FF2B5EF4-FFF2-40B4-BE49-F238E27FC236}">
                  <a16:creationId xmlns:a16="http://schemas.microsoft.com/office/drawing/2014/main" id="{95D7AC4B-3D96-4D62-9CB7-2C04C8868B58}"/>
                </a:ext>
              </a:extLst>
            </p:cNvPr>
            <p:cNvSpPr/>
            <p:nvPr/>
          </p:nvSpPr>
          <p:spPr>
            <a:xfrm>
              <a:off x="5076673" y="1736242"/>
              <a:ext cx="379105" cy="381858"/>
            </a:xfrm>
            <a:prstGeom prst="heptagon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HK" b="1" dirty="0"/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7125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3ECDA-FA2C-4542-84D8-8388BEB7E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How does TDA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39B8E-C9B7-4006-89B5-2A6B2CC5D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451430"/>
            <a:ext cx="7886700" cy="504144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HK" dirty="0"/>
              <a:t>Point Cloud </a:t>
            </a:r>
            <a:r>
              <a:rPr lang="en-HK" dirty="0">
                <a:sym typeface="Wingdings" panose="05000000000000000000" pitchFamily="2" charset="2"/>
              </a:rPr>
              <a:t> </a:t>
            </a:r>
            <a:r>
              <a:rPr lang="el-GR" i="1" dirty="0">
                <a:sym typeface="Wingdings" panose="05000000000000000000" pitchFamily="2" charset="2"/>
              </a:rPr>
              <a:t>ε</a:t>
            </a:r>
            <a:r>
              <a:rPr lang="en-HK" dirty="0">
                <a:sym typeface="Wingdings" panose="05000000000000000000" pitchFamily="2" charset="2"/>
              </a:rPr>
              <a:t>  Complex</a:t>
            </a: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r>
              <a:rPr lang="en-HK" dirty="0"/>
              <a:t>Question: which “</a:t>
            </a:r>
            <a:r>
              <a:rPr lang="el-GR" i="1" dirty="0"/>
              <a:t>ε</a:t>
            </a:r>
            <a:r>
              <a:rPr lang="en-HK" i="1" dirty="0"/>
              <a:t>”</a:t>
            </a:r>
            <a:r>
              <a:rPr lang="en-HK" dirty="0"/>
              <a:t> ?</a:t>
            </a:r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sz="2000" i="1" dirty="0"/>
          </a:p>
          <a:p>
            <a:pPr marL="0" indent="0">
              <a:buNone/>
            </a:pPr>
            <a:endParaRPr lang="en-HK" dirty="0"/>
          </a:p>
          <a:p>
            <a:pPr marL="971550" lvl="1" indent="-514350">
              <a:buFont typeface="+mj-lt"/>
              <a:buAutoNum type="arabicPeriod"/>
            </a:pPr>
            <a:endParaRPr lang="en-H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8E933B-5EB3-4AFD-AF5A-4B6C190CF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570315"/>
            <a:ext cx="6183086" cy="25713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3D17A8-CAB0-4804-8E88-1E201CE9D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0308" y="2812780"/>
            <a:ext cx="2634788" cy="208643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F592CD3-A960-43E0-BAA5-32FC0F2D222B}"/>
              </a:ext>
            </a:extLst>
          </p:cNvPr>
          <p:cNvSpPr/>
          <p:nvPr/>
        </p:nvSpPr>
        <p:spPr>
          <a:xfrm>
            <a:off x="4107544" y="2278743"/>
            <a:ext cx="3792765" cy="3127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938128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41A9F-ED5E-4258-A885-A44E6BE4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F15CC-4231-4F0A-A5FB-0AF4E8867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HK" dirty="0"/>
              <a:t>The Problem 1.0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The Results 1.0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The Model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The Problem 2.0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Recap on TDA Intro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The Results 2.0 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The Results in details</a:t>
            </a:r>
          </a:p>
          <a:p>
            <a:pPr marL="514350" indent="-514350">
              <a:buFont typeface="+mj-lt"/>
              <a:buAutoNum type="arabicPeriod"/>
            </a:pP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967754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3ECDA-FA2C-4542-84D8-8388BEB7E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How does TDA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39B8E-C9B7-4006-89B5-2A6B2CC5D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451430"/>
            <a:ext cx="7886700" cy="5041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HK" dirty="0"/>
              <a:t>Which “</a:t>
            </a:r>
            <a:r>
              <a:rPr lang="el-GR" i="1" dirty="0"/>
              <a:t>ε</a:t>
            </a:r>
            <a:r>
              <a:rPr lang="en-HK" i="1" dirty="0"/>
              <a:t>”</a:t>
            </a:r>
            <a:r>
              <a:rPr lang="en-HK" dirty="0"/>
              <a:t> ?</a:t>
            </a:r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sz="2000" i="1" dirty="0"/>
          </a:p>
          <a:p>
            <a:pPr marL="0" indent="0">
              <a:buNone/>
            </a:pPr>
            <a:endParaRPr lang="en-HK" dirty="0"/>
          </a:p>
          <a:p>
            <a:pPr marL="971550" lvl="1" indent="-514350">
              <a:buFont typeface="+mj-lt"/>
              <a:buAutoNum type="arabicPeriod"/>
            </a:pPr>
            <a:endParaRPr lang="en-HK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51F9A2E-2FEB-4725-B4A8-F0C01018634E}"/>
              </a:ext>
            </a:extLst>
          </p:cNvPr>
          <p:cNvGrpSpPr/>
          <p:nvPr/>
        </p:nvGrpSpPr>
        <p:grpSpPr>
          <a:xfrm>
            <a:off x="2483889" y="2641599"/>
            <a:ext cx="3612112" cy="3178628"/>
            <a:chOff x="1698171" y="2087501"/>
            <a:chExt cx="5270500" cy="440537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AB81AB1-26E4-40E7-B102-53B93C7FFB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98171" y="2087501"/>
              <a:ext cx="5270500" cy="410290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29405D4-1D9E-44BE-B6BA-45CC6D68102F}"/>
                </a:ext>
              </a:extLst>
            </p:cNvPr>
            <p:cNvSpPr/>
            <p:nvPr/>
          </p:nvSpPr>
          <p:spPr>
            <a:xfrm>
              <a:off x="1698172" y="5820229"/>
              <a:ext cx="935946" cy="6726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72EA3D6-011E-4074-A459-72FDE5D478E8}"/>
              </a:ext>
            </a:extLst>
          </p:cNvPr>
          <p:cNvGrpSpPr/>
          <p:nvPr/>
        </p:nvGrpSpPr>
        <p:grpSpPr>
          <a:xfrm>
            <a:off x="6615004" y="2641599"/>
            <a:ext cx="3987009" cy="2921446"/>
            <a:chOff x="5091003" y="2641599"/>
            <a:chExt cx="3987009" cy="292144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2BB7CBD-5D2B-405B-B395-994D5E1E12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5901" y="2641599"/>
              <a:ext cx="3612111" cy="2764971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94223C-1210-4C69-A4D0-9379F5AABB79}"/>
                </a:ext>
              </a:extLst>
            </p:cNvPr>
            <p:cNvSpPr/>
            <p:nvPr/>
          </p:nvSpPr>
          <p:spPr>
            <a:xfrm>
              <a:off x="5091003" y="5044158"/>
              <a:ext cx="1208198" cy="5188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</p:grpSp>
    </p:spTree>
    <p:extLst>
      <p:ext uri="{BB962C8B-B14F-4D97-AF65-F5344CB8AC3E}">
        <p14:creationId xmlns:p14="http://schemas.microsoft.com/office/powerpoint/2010/main" val="1688351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3ECDA-FA2C-4542-84D8-8388BEB7E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How does TDA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39B8E-C9B7-4006-89B5-2A6B2CC5D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451430"/>
            <a:ext cx="7886700" cy="5041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HK" dirty="0"/>
              <a:t>Barcode</a:t>
            </a:r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sz="2000" i="1" dirty="0"/>
          </a:p>
          <a:p>
            <a:pPr marL="0" indent="0">
              <a:buNone/>
            </a:pPr>
            <a:endParaRPr lang="en-HK" dirty="0"/>
          </a:p>
          <a:p>
            <a:pPr marL="971550" lvl="1" indent="-514350">
              <a:buFont typeface="+mj-lt"/>
              <a:buAutoNum type="arabicPeriod"/>
            </a:pPr>
            <a:endParaRPr lang="en-H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9F345-4971-4881-8177-4E83C9606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51" y="1888813"/>
            <a:ext cx="6879771" cy="474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122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3ECDA-FA2C-4542-84D8-8388BEB7E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How does TDA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39B8E-C9B7-4006-89B5-2A6B2CC5D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451430"/>
            <a:ext cx="7886700" cy="5041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HK" dirty="0"/>
              <a:t>Barcode</a:t>
            </a:r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sz="2000" i="1" dirty="0"/>
          </a:p>
          <a:p>
            <a:pPr marL="0" indent="0">
              <a:buNone/>
            </a:pPr>
            <a:endParaRPr lang="en-HK" dirty="0"/>
          </a:p>
          <a:p>
            <a:pPr marL="971550" lvl="1" indent="-514350">
              <a:buFont typeface="+mj-lt"/>
              <a:buAutoNum type="arabicPeriod"/>
            </a:pPr>
            <a:endParaRPr lang="en-H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FD62AB-DF7A-4031-9149-41A1C66EC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50" y="1826500"/>
            <a:ext cx="7092950" cy="493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8206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3ECDA-FA2C-4542-84D8-8388BEB7E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How does TDA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39B8E-C9B7-4006-89B5-2A6B2CC5D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451430"/>
            <a:ext cx="8225064" cy="5041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HK" dirty="0"/>
              <a:t>Barcode </a:t>
            </a:r>
            <a:r>
              <a:rPr lang="en-HK" dirty="0">
                <a:sym typeface="Wingdings" panose="05000000000000000000" pitchFamily="2" charset="2"/>
              </a:rPr>
              <a:t> persistence landscape</a:t>
            </a: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HK" dirty="0">
                <a:sym typeface="Wingdings" panose="05000000000000000000" pitchFamily="2" charset="2"/>
              </a:rPr>
              <a:t>Why persistence landscape (instead of Barcode for ML)?</a:t>
            </a: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sz="2000" i="1" dirty="0"/>
          </a:p>
          <a:p>
            <a:pPr marL="0" indent="0">
              <a:buNone/>
            </a:pPr>
            <a:endParaRPr lang="en-HK" dirty="0"/>
          </a:p>
          <a:p>
            <a:pPr marL="971550" lvl="1" indent="-514350">
              <a:buFont typeface="+mj-lt"/>
              <a:buAutoNum type="arabicPeriod"/>
            </a:pPr>
            <a:endParaRPr lang="en-HK" dirty="0"/>
          </a:p>
        </p:txBody>
      </p:sp>
      <p:pic>
        <p:nvPicPr>
          <p:cNvPr id="2050" name="Picture 2" descr="Image result for barcode to persistent landscape">
            <a:extLst>
              <a:ext uri="{FF2B5EF4-FFF2-40B4-BE49-F238E27FC236}">
                <a16:creationId xmlns:a16="http://schemas.microsoft.com/office/drawing/2014/main" id="{CB7D8133-2036-4CA0-A2D1-26A6099AA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5" y="2400075"/>
            <a:ext cx="8096250" cy="202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4534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39B8E-C9B7-4006-89B5-2A6B2CC5D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9576" y="1512390"/>
            <a:ext cx="8225064" cy="5041445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HK" dirty="0"/>
              <a:t>We can do statistics on it!</a:t>
            </a: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sz="2000" i="1" dirty="0"/>
          </a:p>
          <a:p>
            <a:pPr marL="0" indent="0">
              <a:buNone/>
            </a:pPr>
            <a:endParaRPr lang="en-HK" dirty="0"/>
          </a:p>
          <a:p>
            <a:pPr marL="971550" lvl="1" indent="-514350">
              <a:buFont typeface="+mj-lt"/>
              <a:buAutoNum type="arabicPeriod"/>
            </a:pPr>
            <a:endParaRPr lang="en-H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79E5AC-62CB-49C7-A909-EA646E497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003411"/>
            <a:ext cx="9144000" cy="390200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5BBF6BB-CC53-4736-A80B-7539E8D1E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HK" dirty="0"/>
              <a:t>How does TDA work?</a:t>
            </a:r>
          </a:p>
        </p:txBody>
      </p:sp>
    </p:spTree>
    <p:extLst>
      <p:ext uri="{BB962C8B-B14F-4D97-AF65-F5344CB8AC3E}">
        <p14:creationId xmlns:p14="http://schemas.microsoft.com/office/powerpoint/2010/main" val="39860891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39B8E-C9B7-4006-89B5-2A6B2CC5D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451430"/>
            <a:ext cx="8225064" cy="5041445"/>
          </a:xfrm>
        </p:spPr>
        <p:txBody>
          <a:bodyPr>
            <a:normAutofit/>
          </a:bodyPr>
          <a:lstStyle/>
          <a:p>
            <a:pPr marL="514350" indent="-514350">
              <a:buAutoNum type="arabicPeriod" startAt="2"/>
            </a:pPr>
            <a:r>
              <a:rPr lang="en-HK" dirty="0"/>
              <a:t>It’s in a matrix form </a:t>
            </a:r>
          </a:p>
          <a:p>
            <a:pPr marL="0" indent="0">
              <a:buNone/>
            </a:pPr>
            <a:r>
              <a:rPr lang="en-HK" dirty="0">
                <a:sym typeface="Wingdings" panose="05000000000000000000" pitchFamily="2" charset="2"/>
              </a:rPr>
              <a:t> Machine loves matrices!</a:t>
            </a: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sz="2000" i="1" dirty="0"/>
          </a:p>
          <a:p>
            <a:pPr marL="0" indent="0">
              <a:buNone/>
            </a:pPr>
            <a:endParaRPr lang="en-HK" dirty="0"/>
          </a:p>
          <a:p>
            <a:pPr marL="971550" lvl="1" indent="-514350">
              <a:buFont typeface="+mj-lt"/>
              <a:buAutoNum type="arabicPeriod"/>
            </a:pPr>
            <a:endParaRPr lang="en-HK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2B8260F-E9EB-4C47-8C98-D173B28AF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HK" dirty="0"/>
              <a:t>How does TDA work?</a:t>
            </a:r>
          </a:p>
        </p:txBody>
      </p:sp>
    </p:spTree>
    <p:extLst>
      <p:ext uri="{BB962C8B-B14F-4D97-AF65-F5344CB8AC3E}">
        <p14:creationId xmlns:p14="http://schemas.microsoft.com/office/powerpoint/2010/main" val="2802675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39B8E-C9B7-4006-89B5-2A6B2CC5D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451430"/>
            <a:ext cx="8225064" cy="5041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HK" dirty="0">
                <a:sym typeface="Wingdings" panose="05000000000000000000" pitchFamily="2" charset="2"/>
              </a:rPr>
              <a:t>3.   It’s persistent and robust over noises</a:t>
            </a: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sz="2000" i="1" dirty="0"/>
          </a:p>
          <a:p>
            <a:pPr marL="0" indent="0">
              <a:buNone/>
            </a:pPr>
            <a:endParaRPr lang="en-HK" dirty="0"/>
          </a:p>
          <a:p>
            <a:pPr marL="971550" lvl="1" indent="-514350">
              <a:buFont typeface="+mj-lt"/>
              <a:buAutoNum type="arabicPeriod"/>
            </a:pPr>
            <a:endParaRPr lang="en-H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AEA5C4-629E-48B0-82D0-901E5BF74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188970"/>
            <a:ext cx="9144000" cy="34960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5B2E889-8764-4284-A65F-87A9897B9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HK" dirty="0"/>
              <a:t>How does TDA work?</a:t>
            </a:r>
          </a:p>
        </p:txBody>
      </p:sp>
    </p:spTree>
    <p:extLst>
      <p:ext uri="{BB962C8B-B14F-4D97-AF65-F5344CB8AC3E}">
        <p14:creationId xmlns:p14="http://schemas.microsoft.com/office/powerpoint/2010/main" val="4476221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39B8E-C9B7-4006-89B5-2A6B2CC5D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650" y="1451430"/>
            <a:ext cx="7886700" cy="5041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HK" b="1" dirty="0"/>
              <a:t>What have we seen?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“Data has shape, shape matters”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TDA/Persistence Landscape is able to encode the shape of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Potentially novel features for supervised learning</a:t>
            </a:r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endParaRPr lang="en-HK" sz="2000" i="1" dirty="0"/>
          </a:p>
          <a:p>
            <a:pPr marL="0" indent="0">
              <a:buNone/>
            </a:pPr>
            <a:endParaRPr lang="en-HK" dirty="0"/>
          </a:p>
          <a:p>
            <a:pPr marL="971550" lvl="1" indent="-514350">
              <a:buFont typeface="+mj-lt"/>
              <a:buAutoNum type="arabicPeriod"/>
            </a:pPr>
            <a:endParaRPr lang="en-HK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FA22439-2A92-4D91-A4E1-A5FFB56AB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HK" dirty="0"/>
              <a:t>How does TDA work?</a:t>
            </a:r>
          </a:p>
        </p:txBody>
      </p:sp>
    </p:spTree>
    <p:extLst>
      <p:ext uri="{BB962C8B-B14F-4D97-AF65-F5344CB8AC3E}">
        <p14:creationId xmlns:p14="http://schemas.microsoft.com/office/powerpoint/2010/main" val="1236767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608C-58E4-480E-B062-0BA5D7288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Model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4E60DA6-4181-48A9-8377-1177E93EEFBF}"/>
              </a:ext>
            </a:extLst>
          </p:cNvPr>
          <p:cNvGrpSpPr/>
          <p:nvPr/>
        </p:nvGrpSpPr>
        <p:grpSpPr>
          <a:xfrm>
            <a:off x="916577" y="1285685"/>
            <a:ext cx="5220915" cy="4020590"/>
            <a:chOff x="916577" y="1285685"/>
            <a:chExt cx="5220915" cy="402059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6D8D873-BB5F-462F-8C40-B22AF2D6BFF4}"/>
                </a:ext>
              </a:extLst>
            </p:cNvPr>
            <p:cNvGrpSpPr/>
            <p:nvPr/>
          </p:nvGrpSpPr>
          <p:grpSpPr>
            <a:xfrm>
              <a:off x="916577" y="1285685"/>
              <a:ext cx="3630990" cy="4020590"/>
              <a:chOff x="2771018" y="1683972"/>
              <a:chExt cx="3630990" cy="402059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86EF9B98-291D-446A-AE57-08FAA1100D51}"/>
                  </a:ext>
                </a:extLst>
              </p:cNvPr>
              <p:cNvGrpSpPr/>
              <p:nvPr/>
            </p:nvGrpSpPr>
            <p:grpSpPr>
              <a:xfrm>
                <a:off x="2771018" y="1683972"/>
                <a:ext cx="1008608" cy="1008608"/>
                <a:chOff x="2299304" y="-280333"/>
                <a:chExt cx="1008608" cy="1008608"/>
              </a:xfrm>
            </p:grpSpPr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0F3282EF-DDE8-4AEF-86A9-E509DB282D9A}"/>
                    </a:ext>
                  </a:extLst>
                </p:cNvPr>
                <p:cNvSpPr/>
                <p:nvPr/>
              </p:nvSpPr>
              <p:spPr>
                <a:xfrm>
                  <a:off x="2299304" y="-280333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25" name="Oval 4">
                  <a:extLst>
                    <a:ext uri="{FF2B5EF4-FFF2-40B4-BE49-F238E27FC236}">
                      <a16:creationId xmlns:a16="http://schemas.microsoft.com/office/drawing/2014/main" id="{B9D11221-C1E7-436E-BA01-54F46DEB3405}"/>
                    </a:ext>
                  </a:extLst>
                </p:cNvPr>
                <p:cNvSpPr txBox="1"/>
                <p:nvPr/>
              </p:nvSpPr>
              <p:spPr>
                <a:xfrm>
                  <a:off x="2316930" y="-115589"/>
                  <a:ext cx="928055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dirty="0"/>
                    <a:t>Return/Change</a:t>
                  </a:r>
                  <a:r>
                    <a:rPr lang="en-US" altLang="zh-TW" sz="1000" b="1" kern="1200" dirty="0"/>
                    <a:t> Features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F569B6C6-09DC-46BF-BF6D-E20A8BE18C33}"/>
                  </a:ext>
                </a:extLst>
              </p:cNvPr>
              <p:cNvGrpSpPr/>
              <p:nvPr/>
            </p:nvGrpSpPr>
            <p:grpSpPr>
              <a:xfrm>
                <a:off x="2982826" y="2649832"/>
                <a:ext cx="584992" cy="584992"/>
                <a:chOff x="2511112" y="685527"/>
                <a:chExt cx="584992" cy="584992"/>
              </a:xfrm>
            </p:grpSpPr>
            <p:sp>
              <p:nvSpPr>
                <p:cNvPr id="22" name="Plus Sign 21">
                  <a:extLst>
                    <a:ext uri="{FF2B5EF4-FFF2-40B4-BE49-F238E27FC236}">
                      <a16:creationId xmlns:a16="http://schemas.microsoft.com/office/drawing/2014/main" id="{E1641D8D-FBED-417B-9536-EA2B07E43830}"/>
                    </a:ext>
                  </a:extLst>
                </p:cNvPr>
                <p:cNvSpPr/>
                <p:nvPr/>
              </p:nvSpPr>
              <p:spPr>
                <a:xfrm>
                  <a:off x="2511112" y="685527"/>
                  <a:ext cx="584992" cy="584992"/>
                </a:xfrm>
                <a:prstGeom prst="mathPlus">
                  <a:avLst/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23" name="Plus Sign 6">
                  <a:extLst>
                    <a:ext uri="{FF2B5EF4-FFF2-40B4-BE49-F238E27FC236}">
                      <a16:creationId xmlns:a16="http://schemas.microsoft.com/office/drawing/2014/main" id="{E3A96143-41B6-43AD-89A1-72147679DD04}"/>
                    </a:ext>
                  </a:extLst>
                </p:cNvPr>
                <p:cNvSpPr txBox="1"/>
                <p:nvPr/>
              </p:nvSpPr>
              <p:spPr>
                <a:xfrm>
                  <a:off x="2588653" y="875982"/>
                  <a:ext cx="429910" cy="137590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E49A538-3AC4-46EA-A2B6-2B9EF7CCA187}"/>
                  </a:ext>
                </a:extLst>
              </p:cNvPr>
              <p:cNvGrpSpPr/>
              <p:nvPr/>
            </p:nvGrpSpPr>
            <p:grpSpPr>
              <a:xfrm>
                <a:off x="2771019" y="3183042"/>
                <a:ext cx="1008608" cy="1008608"/>
                <a:chOff x="2299305" y="1218737"/>
                <a:chExt cx="1008608" cy="1008608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6708F3BC-E648-4322-80BA-7D756A78CFFA}"/>
                    </a:ext>
                  </a:extLst>
                </p:cNvPr>
                <p:cNvSpPr/>
                <p:nvPr/>
              </p:nvSpPr>
              <p:spPr>
                <a:xfrm>
                  <a:off x="2299305" y="1218737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21" name="Oval 8">
                  <a:extLst>
                    <a:ext uri="{FF2B5EF4-FFF2-40B4-BE49-F238E27FC236}">
                      <a16:creationId xmlns:a16="http://schemas.microsoft.com/office/drawing/2014/main" id="{DD4C5A76-7F23-4149-8CD0-12C49CD2AA58}"/>
                    </a:ext>
                  </a:extLst>
                </p:cNvPr>
                <p:cNvSpPr txBox="1"/>
                <p:nvPr/>
              </p:nvSpPr>
              <p:spPr>
                <a:xfrm>
                  <a:off x="2447012" y="1366444"/>
                  <a:ext cx="713194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kern="1200" dirty="0"/>
                    <a:t>Spread Features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A3E705F4-3AAE-4B10-9645-3BDD551C370D}"/>
                  </a:ext>
                </a:extLst>
              </p:cNvPr>
              <p:cNvGrpSpPr/>
              <p:nvPr/>
            </p:nvGrpSpPr>
            <p:grpSpPr>
              <a:xfrm>
                <a:off x="2993119" y="4139868"/>
                <a:ext cx="584992" cy="584992"/>
                <a:chOff x="2521405" y="2175563"/>
                <a:chExt cx="584992" cy="584992"/>
              </a:xfrm>
            </p:grpSpPr>
            <p:sp>
              <p:nvSpPr>
                <p:cNvPr id="18" name="Plus Sign 17">
                  <a:extLst>
                    <a:ext uri="{FF2B5EF4-FFF2-40B4-BE49-F238E27FC236}">
                      <a16:creationId xmlns:a16="http://schemas.microsoft.com/office/drawing/2014/main" id="{51D6701A-9B73-44B8-BF21-937A2EC7B5AE}"/>
                    </a:ext>
                  </a:extLst>
                </p:cNvPr>
                <p:cNvSpPr/>
                <p:nvPr/>
              </p:nvSpPr>
              <p:spPr>
                <a:xfrm>
                  <a:off x="2521405" y="2175563"/>
                  <a:ext cx="584992" cy="584992"/>
                </a:xfrm>
                <a:prstGeom prst="mathPlus">
                  <a:avLst/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9" name="Plus Sign 10">
                  <a:extLst>
                    <a:ext uri="{FF2B5EF4-FFF2-40B4-BE49-F238E27FC236}">
                      <a16:creationId xmlns:a16="http://schemas.microsoft.com/office/drawing/2014/main" id="{64C7983B-39C9-4EF1-AA11-AC4DF43D6D12}"/>
                    </a:ext>
                  </a:extLst>
                </p:cNvPr>
                <p:cNvSpPr txBox="1"/>
                <p:nvPr/>
              </p:nvSpPr>
              <p:spPr>
                <a:xfrm>
                  <a:off x="2598946" y="2366357"/>
                  <a:ext cx="429910" cy="137590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99E336D8-1927-480A-9480-ABDDD4DF5E6E}"/>
                  </a:ext>
                </a:extLst>
              </p:cNvPr>
              <p:cNvGrpSpPr/>
              <p:nvPr/>
            </p:nvGrpSpPr>
            <p:grpSpPr>
              <a:xfrm>
                <a:off x="2781311" y="4695954"/>
                <a:ext cx="1008608" cy="1008608"/>
                <a:chOff x="2309597" y="2731649"/>
                <a:chExt cx="1008608" cy="1008608"/>
              </a:xfrm>
            </p:grpSpPr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F70AF69D-0F29-4C83-8983-27EFF6505464}"/>
                    </a:ext>
                  </a:extLst>
                </p:cNvPr>
                <p:cNvSpPr/>
                <p:nvPr/>
              </p:nvSpPr>
              <p:spPr>
                <a:xfrm>
                  <a:off x="2309597" y="2731649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7" name="Oval 12">
                  <a:extLst>
                    <a:ext uri="{FF2B5EF4-FFF2-40B4-BE49-F238E27FC236}">
                      <a16:creationId xmlns:a16="http://schemas.microsoft.com/office/drawing/2014/main" id="{E92F9765-19E9-4F11-906D-D009CE942663}"/>
                    </a:ext>
                  </a:extLst>
                </p:cNvPr>
                <p:cNvSpPr txBox="1"/>
                <p:nvPr/>
              </p:nvSpPr>
              <p:spPr>
                <a:xfrm>
                  <a:off x="2457304" y="2856480"/>
                  <a:ext cx="713194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kern="1200" dirty="0"/>
                    <a:t>Volatility Features 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9EF80515-EB8B-437C-BADB-8C34AC9CAFC1}"/>
                  </a:ext>
                </a:extLst>
              </p:cNvPr>
              <p:cNvGrpSpPr/>
              <p:nvPr/>
            </p:nvGrpSpPr>
            <p:grpSpPr>
              <a:xfrm>
                <a:off x="3930918" y="4039685"/>
                <a:ext cx="320737" cy="375202"/>
                <a:chOff x="3459204" y="2075380"/>
                <a:chExt cx="320737" cy="375202"/>
              </a:xfrm>
            </p:grpSpPr>
            <p:sp>
              <p:nvSpPr>
                <p:cNvPr id="14" name="Arrow: Right 13">
                  <a:extLst>
                    <a:ext uri="{FF2B5EF4-FFF2-40B4-BE49-F238E27FC236}">
                      <a16:creationId xmlns:a16="http://schemas.microsoft.com/office/drawing/2014/main" id="{23517065-E731-489C-A47F-D9AEB3111B6F}"/>
                    </a:ext>
                  </a:extLst>
                </p:cNvPr>
                <p:cNvSpPr/>
                <p:nvPr/>
              </p:nvSpPr>
              <p:spPr>
                <a:xfrm>
                  <a:off x="3459204" y="2075380"/>
                  <a:ext cx="320737" cy="375202"/>
                </a:xfrm>
                <a:prstGeom prst="rightArrow">
                  <a:avLst>
                    <a:gd name="adj1" fmla="val 60000"/>
                    <a:gd name="adj2" fmla="val 50000"/>
                  </a:avLst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5" name="Arrow: Right 14">
                  <a:extLst>
                    <a:ext uri="{FF2B5EF4-FFF2-40B4-BE49-F238E27FC236}">
                      <a16:creationId xmlns:a16="http://schemas.microsoft.com/office/drawing/2014/main" id="{85B29953-F542-4000-94FA-A1979034CAF3}"/>
                    </a:ext>
                  </a:extLst>
                </p:cNvPr>
                <p:cNvSpPr txBox="1"/>
                <p:nvPr/>
              </p:nvSpPr>
              <p:spPr>
                <a:xfrm>
                  <a:off x="3459204" y="2150420"/>
                  <a:ext cx="224516" cy="22512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921FDEB3-03EE-4CBB-B250-545A2A744121}"/>
                  </a:ext>
                </a:extLst>
              </p:cNvPr>
              <p:cNvGrpSpPr/>
              <p:nvPr/>
            </p:nvGrpSpPr>
            <p:grpSpPr>
              <a:xfrm>
                <a:off x="4384792" y="3218678"/>
                <a:ext cx="2017216" cy="2017216"/>
                <a:chOff x="3913078" y="1254373"/>
                <a:chExt cx="2017216" cy="2017216"/>
              </a:xfrm>
            </p:grpSpPr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8EE24A61-DFD8-4E13-A7E4-34C0629A5666}"/>
                    </a:ext>
                  </a:extLst>
                </p:cNvPr>
                <p:cNvSpPr/>
                <p:nvPr/>
              </p:nvSpPr>
              <p:spPr>
                <a:xfrm>
                  <a:off x="3913078" y="1254373"/>
                  <a:ext cx="2017216" cy="2017216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3" name="Oval 16">
                  <a:extLst>
                    <a:ext uri="{FF2B5EF4-FFF2-40B4-BE49-F238E27FC236}">
                      <a16:creationId xmlns:a16="http://schemas.microsoft.com/office/drawing/2014/main" id="{B733CA8D-F817-4E41-82AB-5CF1B96EA50A}"/>
                    </a:ext>
                  </a:extLst>
                </p:cNvPr>
                <p:cNvSpPr txBox="1"/>
                <p:nvPr/>
              </p:nvSpPr>
              <p:spPr>
                <a:xfrm>
                  <a:off x="4208492" y="1549787"/>
                  <a:ext cx="1426388" cy="1426388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27940" tIns="27940" rIns="27940" bIns="27940" numCol="1" spcCol="1270" anchor="ctr" anchorCtr="0">
                  <a:noAutofit/>
                </a:bodyPr>
                <a:lstStyle/>
                <a:p>
                  <a:pPr marL="0" lvl="0" indent="0" algn="ctr" defTabSz="9779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2200" kern="1200" dirty="0" err="1"/>
                    <a:t>XGBoost</a:t>
                  </a:r>
                  <a:r>
                    <a:rPr lang="en-US" altLang="zh-TW" sz="2200" kern="1200" dirty="0"/>
                    <a:t> Model</a:t>
                  </a:r>
                </a:p>
                <a:p>
                  <a:pPr marL="0" lvl="0" indent="0" algn="ctr" defTabSz="9779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2200" dirty="0"/>
                    <a:t>(Training)</a:t>
                  </a:r>
                  <a:endParaRPr lang="zh-TW" altLang="en-US" sz="2200" kern="1200" dirty="0"/>
                </a:p>
              </p:txBody>
            </p:sp>
          </p:grp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49F8442-5BFD-4851-99D6-9992E4A89E04}"/>
                </a:ext>
              </a:extLst>
            </p:cNvPr>
            <p:cNvSpPr/>
            <p:nvPr/>
          </p:nvSpPr>
          <p:spPr>
            <a:xfrm>
              <a:off x="5128884" y="3272913"/>
              <a:ext cx="1008608" cy="1008608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Oval 8">
              <a:extLst>
                <a:ext uri="{FF2B5EF4-FFF2-40B4-BE49-F238E27FC236}">
                  <a16:creationId xmlns:a16="http://schemas.microsoft.com/office/drawing/2014/main" id="{C9C6369E-452D-486B-8B07-957CA569940A}"/>
                </a:ext>
              </a:extLst>
            </p:cNvPr>
            <p:cNvSpPr txBox="1"/>
            <p:nvPr/>
          </p:nvSpPr>
          <p:spPr>
            <a:xfrm>
              <a:off x="5276591" y="3391717"/>
              <a:ext cx="713194" cy="7131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TW" sz="1000" b="1" kern="1200" dirty="0"/>
                <a:t>Y:</a:t>
              </a:r>
            </a:p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TW" sz="1000" b="1" dirty="0"/>
                <a:t>Ground Truth</a:t>
              </a:r>
              <a:endParaRPr lang="zh-TW" altLang="en-US" sz="1000" b="1" kern="1200" dirty="0"/>
            </a:p>
          </p:txBody>
        </p:sp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3E82033F-F421-4EF0-AF45-D3085B854299}"/>
                </a:ext>
              </a:extLst>
            </p:cNvPr>
            <p:cNvSpPr/>
            <p:nvPr/>
          </p:nvSpPr>
          <p:spPr>
            <a:xfrm>
              <a:off x="4695274" y="3589616"/>
              <a:ext cx="320737" cy="375202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0669087-3BB6-4B5D-BE50-5ED7A4F37515}"/>
              </a:ext>
            </a:extLst>
          </p:cNvPr>
          <p:cNvGrpSpPr/>
          <p:nvPr/>
        </p:nvGrpSpPr>
        <p:grpSpPr>
          <a:xfrm>
            <a:off x="6485709" y="1226986"/>
            <a:ext cx="5220915" cy="4020590"/>
            <a:chOff x="916577" y="1285689"/>
            <a:chExt cx="5220915" cy="402059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A341938-BE99-479E-B38C-306C4A8BCAC8}"/>
                </a:ext>
              </a:extLst>
            </p:cNvPr>
            <p:cNvGrpSpPr/>
            <p:nvPr/>
          </p:nvGrpSpPr>
          <p:grpSpPr>
            <a:xfrm>
              <a:off x="916577" y="1285689"/>
              <a:ext cx="3630990" cy="4020590"/>
              <a:chOff x="2771018" y="1683976"/>
              <a:chExt cx="3630990" cy="4020590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CA1DB7D-047B-4F62-A4A3-C025BC9F23F9}"/>
                  </a:ext>
                </a:extLst>
              </p:cNvPr>
              <p:cNvGrpSpPr/>
              <p:nvPr/>
            </p:nvGrpSpPr>
            <p:grpSpPr>
              <a:xfrm>
                <a:off x="2771018" y="1683976"/>
                <a:ext cx="1008608" cy="1008608"/>
                <a:chOff x="2299304" y="-280329"/>
                <a:chExt cx="1008608" cy="1008608"/>
              </a:xfrm>
            </p:grpSpPr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8DAA183F-54CA-4DBB-948B-2C43BB2DBACC}"/>
                    </a:ext>
                  </a:extLst>
                </p:cNvPr>
                <p:cNvSpPr/>
                <p:nvPr/>
              </p:nvSpPr>
              <p:spPr>
                <a:xfrm>
                  <a:off x="2299304" y="-280329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56" name="Oval 4">
                  <a:extLst>
                    <a:ext uri="{FF2B5EF4-FFF2-40B4-BE49-F238E27FC236}">
                      <a16:creationId xmlns:a16="http://schemas.microsoft.com/office/drawing/2014/main" id="{92A10E8B-D786-4135-AC17-EF493F100DB3}"/>
                    </a:ext>
                  </a:extLst>
                </p:cNvPr>
                <p:cNvSpPr txBox="1"/>
                <p:nvPr/>
              </p:nvSpPr>
              <p:spPr>
                <a:xfrm>
                  <a:off x="2316930" y="-115585"/>
                  <a:ext cx="928055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dirty="0"/>
                    <a:t>Return/Change</a:t>
                  </a:r>
                  <a:r>
                    <a:rPr lang="en-US" altLang="zh-TW" sz="1000" b="1" kern="1200" dirty="0"/>
                    <a:t> Features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A5950EB0-4CB7-408B-B4F9-0FBA8A86449C}"/>
                  </a:ext>
                </a:extLst>
              </p:cNvPr>
              <p:cNvGrpSpPr/>
              <p:nvPr/>
            </p:nvGrpSpPr>
            <p:grpSpPr>
              <a:xfrm>
                <a:off x="2982826" y="2649836"/>
                <a:ext cx="584992" cy="584992"/>
                <a:chOff x="2511112" y="685531"/>
                <a:chExt cx="584992" cy="584992"/>
              </a:xfrm>
            </p:grpSpPr>
            <p:sp>
              <p:nvSpPr>
                <p:cNvPr id="53" name="Plus Sign 52">
                  <a:extLst>
                    <a:ext uri="{FF2B5EF4-FFF2-40B4-BE49-F238E27FC236}">
                      <a16:creationId xmlns:a16="http://schemas.microsoft.com/office/drawing/2014/main" id="{474BDD71-7667-4961-B286-950549E23DEA}"/>
                    </a:ext>
                  </a:extLst>
                </p:cNvPr>
                <p:cNvSpPr/>
                <p:nvPr/>
              </p:nvSpPr>
              <p:spPr>
                <a:xfrm>
                  <a:off x="2511112" y="685531"/>
                  <a:ext cx="584992" cy="584992"/>
                </a:xfrm>
                <a:prstGeom prst="mathPlus">
                  <a:avLst/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54" name="Plus Sign 6">
                  <a:extLst>
                    <a:ext uri="{FF2B5EF4-FFF2-40B4-BE49-F238E27FC236}">
                      <a16:creationId xmlns:a16="http://schemas.microsoft.com/office/drawing/2014/main" id="{5F74D843-4B0A-4600-B865-57B593BEA08C}"/>
                    </a:ext>
                  </a:extLst>
                </p:cNvPr>
                <p:cNvSpPr txBox="1"/>
                <p:nvPr/>
              </p:nvSpPr>
              <p:spPr>
                <a:xfrm>
                  <a:off x="2588653" y="875986"/>
                  <a:ext cx="429910" cy="137590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0633C7DC-CF33-45E5-867F-B7EB4A362A90}"/>
                  </a:ext>
                </a:extLst>
              </p:cNvPr>
              <p:cNvGrpSpPr/>
              <p:nvPr/>
            </p:nvGrpSpPr>
            <p:grpSpPr>
              <a:xfrm>
                <a:off x="2771019" y="3183046"/>
                <a:ext cx="1008608" cy="1008608"/>
                <a:chOff x="2299305" y="1218741"/>
                <a:chExt cx="1008608" cy="1008608"/>
              </a:xfrm>
            </p:grpSpPr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5D79B957-391C-42BE-B7F3-100DF3FD1668}"/>
                    </a:ext>
                  </a:extLst>
                </p:cNvPr>
                <p:cNvSpPr/>
                <p:nvPr/>
              </p:nvSpPr>
              <p:spPr>
                <a:xfrm>
                  <a:off x="2299305" y="1218741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52" name="Oval 8">
                  <a:extLst>
                    <a:ext uri="{FF2B5EF4-FFF2-40B4-BE49-F238E27FC236}">
                      <a16:creationId xmlns:a16="http://schemas.microsoft.com/office/drawing/2014/main" id="{056E05AD-BE7A-4792-8A1C-93C4CF255887}"/>
                    </a:ext>
                  </a:extLst>
                </p:cNvPr>
                <p:cNvSpPr txBox="1"/>
                <p:nvPr/>
              </p:nvSpPr>
              <p:spPr>
                <a:xfrm>
                  <a:off x="2447012" y="1366448"/>
                  <a:ext cx="713194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kern="1200" dirty="0"/>
                    <a:t>Spread Features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8F92527B-A186-4D78-B14B-D395666CC997}"/>
                  </a:ext>
                </a:extLst>
              </p:cNvPr>
              <p:cNvGrpSpPr/>
              <p:nvPr/>
            </p:nvGrpSpPr>
            <p:grpSpPr>
              <a:xfrm>
                <a:off x="2993119" y="4139872"/>
                <a:ext cx="584992" cy="584992"/>
                <a:chOff x="2521405" y="2175567"/>
                <a:chExt cx="584992" cy="584992"/>
              </a:xfrm>
            </p:grpSpPr>
            <p:sp>
              <p:nvSpPr>
                <p:cNvPr id="49" name="Plus Sign 48">
                  <a:extLst>
                    <a:ext uri="{FF2B5EF4-FFF2-40B4-BE49-F238E27FC236}">
                      <a16:creationId xmlns:a16="http://schemas.microsoft.com/office/drawing/2014/main" id="{0FE9CC07-265C-443A-9FF9-378BB0782119}"/>
                    </a:ext>
                  </a:extLst>
                </p:cNvPr>
                <p:cNvSpPr/>
                <p:nvPr/>
              </p:nvSpPr>
              <p:spPr>
                <a:xfrm>
                  <a:off x="2521405" y="2175567"/>
                  <a:ext cx="584992" cy="584992"/>
                </a:xfrm>
                <a:prstGeom prst="mathPlus">
                  <a:avLst/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50" name="Plus Sign 10">
                  <a:extLst>
                    <a:ext uri="{FF2B5EF4-FFF2-40B4-BE49-F238E27FC236}">
                      <a16:creationId xmlns:a16="http://schemas.microsoft.com/office/drawing/2014/main" id="{12E3D5C6-BBB3-4981-A17B-4A13E11D716B}"/>
                    </a:ext>
                  </a:extLst>
                </p:cNvPr>
                <p:cNvSpPr txBox="1"/>
                <p:nvPr/>
              </p:nvSpPr>
              <p:spPr>
                <a:xfrm>
                  <a:off x="2598946" y="2366361"/>
                  <a:ext cx="429910" cy="137590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6279142A-C305-4A9F-8284-CE63FD13A8D9}"/>
                  </a:ext>
                </a:extLst>
              </p:cNvPr>
              <p:cNvGrpSpPr/>
              <p:nvPr/>
            </p:nvGrpSpPr>
            <p:grpSpPr>
              <a:xfrm>
                <a:off x="2781311" y="4695958"/>
                <a:ext cx="1008608" cy="1008608"/>
                <a:chOff x="2309597" y="2731653"/>
                <a:chExt cx="1008608" cy="1008608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5049FF3-0D32-4AF7-8311-EE0AD4B810EA}"/>
                    </a:ext>
                  </a:extLst>
                </p:cNvPr>
                <p:cNvSpPr/>
                <p:nvPr/>
              </p:nvSpPr>
              <p:spPr>
                <a:xfrm>
                  <a:off x="2309597" y="2731653"/>
                  <a:ext cx="1008608" cy="1008608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8" name="Oval 12">
                  <a:extLst>
                    <a:ext uri="{FF2B5EF4-FFF2-40B4-BE49-F238E27FC236}">
                      <a16:creationId xmlns:a16="http://schemas.microsoft.com/office/drawing/2014/main" id="{53327E83-D716-4643-9E03-EB62896A706B}"/>
                    </a:ext>
                  </a:extLst>
                </p:cNvPr>
                <p:cNvSpPr txBox="1"/>
                <p:nvPr/>
              </p:nvSpPr>
              <p:spPr>
                <a:xfrm>
                  <a:off x="2457304" y="2856484"/>
                  <a:ext cx="713194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kern="1200" dirty="0"/>
                    <a:t>Volatility Features </a:t>
                  </a:r>
                  <a:endParaRPr lang="zh-TW" altLang="en-US" sz="1000" b="1" kern="1200" dirty="0"/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277B328-9883-4020-A510-CA8A6162A4D1}"/>
                  </a:ext>
                </a:extLst>
              </p:cNvPr>
              <p:cNvGrpSpPr/>
              <p:nvPr/>
            </p:nvGrpSpPr>
            <p:grpSpPr>
              <a:xfrm>
                <a:off x="3930918" y="4039685"/>
                <a:ext cx="320737" cy="375202"/>
                <a:chOff x="3459204" y="2075380"/>
                <a:chExt cx="320737" cy="375202"/>
              </a:xfrm>
            </p:grpSpPr>
            <p:sp>
              <p:nvSpPr>
                <p:cNvPr id="45" name="Arrow: Right 44">
                  <a:extLst>
                    <a:ext uri="{FF2B5EF4-FFF2-40B4-BE49-F238E27FC236}">
                      <a16:creationId xmlns:a16="http://schemas.microsoft.com/office/drawing/2014/main" id="{0308F4CC-E702-4EB1-8EFC-3107AB5960ED}"/>
                    </a:ext>
                  </a:extLst>
                </p:cNvPr>
                <p:cNvSpPr/>
                <p:nvPr/>
              </p:nvSpPr>
              <p:spPr>
                <a:xfrm>
                  <a:off x="3459204" y="2075380"/>
                  <a:ext cx="320737" cy="375202"/>
                </a:xfrm>
                <a:prstGeom prst="rightArrow">
                  <a:avLst>
                    <a:gd name="adj1" fmla="val 60000"/>
                    <a:gd name="adj2" fmla="val 50000"/>
                  </a:avLst>
                </a:pr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6" name="Arrow: Right 14">
                  <a:extLst>
                    <a:ext uri="{FF2B5EF4-FFF2-40B4-BE49-F238E27FC236}">
                      <a16:creationId xmlns:a16="http://schemas.microsoft.com/office/drawing/2014/main" id="{30751E0F-0A75-4234-A18E-DBFA4B3FC021}"/>
                    </a:ext>
                  </a:extLst>
                </p:cNvPr>
                <p:cNvSpPr txBox="1"/>
                <p:nvPr/>
              </p:nvSpPr>
              <p:spPr>
                <a:xfrm>
                  <a:off x="3459204" y="2150420"/>
                  <a:ext cx="224516" cy="22512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0" rIns="0" bIns="0" numCol="1" spcCol="1270" anchor="ctr" anchorCtr="0">
                  <a:noAutofit/>
                </a:bodyPr>
                <a:lstStyle/>
                <a:p>
                  <a:pPr marL="0" lvl="0" indent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zh-TW" altLang="en-US" sz="800" kern="1200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C7B930E2-01D7-425C-B2CE-CBB0240A94E2}"/>
                  </a:ext>
                </a:extLst>
              </p:cNvPr>
              <p:cNvGrpSpPr/>
              <p:nvPr/>
            </p:nvGrpSpPr>
            <p:grpSpPr>
              <a:xfrm>
                <a:off x="4384792" y="3218678"/>
                <a:ext cx="2017216" cy="2017216"/>
                <a:chOff x="3913078" y="1254373"/>
                <a:chExt cx="2017216" cy="2017216"/>
              </a:xfrm>
            </p:grpSpPr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F5943A2A-DFAC-4365-9CBA-CBCE1B73363B}"/>
                    </a:ext>
                  </a:extLst>
                </p:cNvPr>
                <p:cNvSpPr/>
                <p:nvPr/>
              </p:nvSpPr>
              <p:spPr>
                <a:xfrm>
                  <a:off x="3913078" y="1254373"/>
                  <a:ext cx="2017216" cy="2017216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4" name="Oval 16">
                  <a:extLst>
                    <a:ext uri="{FF2B5EF4-FFF2-40B4-BE49-F238E27FC236}">
                      <a16:creationId xmlns:a16="http://schemas.microsoft.com/office/drawing/2014/main" id="{4B1F9407-266C-4353-83EB-05C2FCCC73B7}"/>
                    </a:ext>
                  </a:extLst>
                </p:cNvPr>
                <p:cNvSpPr txBox="1"/>
                <p:nvPr/>
              </p:nvSpPr>
              <p:spPr>
                <a:xfrm>
                  <a:off x="4208492" y="1549787"/>
                  <a:ext cx="1426388" cy="1426388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27940" tIns="27940" rIns="27940" bIns="27940" numCol="1" spcCol="1270" anchor="ctr" anchorCtr="0">
                  <a:noAutofit/>
                </a:bodyPr>
                <a:lstStyle/>
                <a:p>
                  <a:pPr marL="0" lvl="0" indent="0" algn="ctr" defTabSz="9779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2200" kern="1200" dirty="0" err="1"/>
                    <a:t>XGBoost</a:t>
                  </a:r>
                  <a:r>
                    <a:rPr lang="en-US" altLang="zh-TW" sz="2200" kern="1200" dirty="0"/>
                    <a:t> Model</a:t>
                  </a:r>
                </a:p>
                <a:p>
                  <a:pPr marL="0" lvl="0" indent="0" algn="ctr" defTabSz="9779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2200" dirty="0"/>
                    <a:t>(Testing)</a:t>
                  </a:r>
                  <a:endParaRPr lang="zh-TW" altLang="en-US" sz="2200" kern="1200" dirty="0"/>
                </a:p>
              </p:txBody>
            </p:sp>
          </p:grpSp>
        </p:grp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2695BD30-BB97-410D-9E85-46D08F924385}"/>
                </a:ext>
              </a:extLst>
            </p:cNvPr>
            <p:cNvSpPr/>
            <p:nvPr/>
          </p:nvSpPr>
          <p:spPr>
            <a:xfrm>
              <a:off x="5128884" y="3272913"/>
              <a:ext cx="1008608" cy="1008608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Oval 8">
                  <a:extLst>
                    <a:ext uri="{FF2B5EF4-FFF2-40B4-BE49-F238E27FC236}">
                      <a16:creationId xmlns:a16="http://schemas.microsoft.com/office/drawing/2014/main" id="{EE7A6B27-69DF-450F-BA6D-F375DFDC18EE}"/>
                    </a:ext>
                  </a:extLst>
                </p:cNvPr>
                <p:cNvSpPr txBox="1"/>
                <p:nvPr/>
              </p:nvSpPr>
              <p:spPr>
                <a:xfrm>
                  <a:off x="5276591" y="3391717"/>
                  <a:ext cx="713194" cy="71319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12700" tIns="12700" rIns="12700" bIns="12700" numCol="1" spcCol="1270" anchor="ctr" anchorCtr="0">
                  <a:noAutofit/>
                </a:bodyPr>
                <a:lstStyle/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14:m>
                    <m:oMath xmlns:m="http://schemas.openxmlformats.org/officeDocument/2006/math">
                      <m:r>
                        <a:rPr lang="en-US" altLang="zh-TW" sz="1000" b="1" i="1" kern="1200" dirty="0" smtClean="0">
                          <a:latin typeface="Cambria Math" panose="02040503050406030204" pitchFamily="18" charset="0"/>
                        </a:rPr>
                        <m:t>𝒀</m:t>
                      </m:r>
                    </m:oMath>
                  </a14:m>
                  <a:r>
                    <a:rPr lang="en-US" altLang="zh-TW" sz="1000" b="1" kern="1200" dirty="0"/>
                    <a:t>:</a:t>
                  </a:r>
                </a:p>
                <a:p>
                  <a:pPr marL="0" lvl="0" indent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altLang="zh-TW" sz="1000" b="1" dirty="0"/>
                    <a:t>Prediction</a:t>
                  </a:r>
                  <a:endParaRPr lang="zh-TW" altLang="en-US" sz="1000" b="1" kern="1200" dirty="0"/>
                </a:p>
              </p:txBody>
            </p:sp>
          </mc:Choice>
          <mc:Fallback xmlns="">
            <p:sp>
              <p:nvSpPr>
                <p:cNvPr id="34" name="Oval 8">
                  <a:extLst>
                    <a:ext uri="{FF2B5EF4-FFF2-40B4-BE49-F238E27FC236}">
                      <a16:creationId xmlns:a16="http://schemas.microsoft.com/office/drawing/2014/main" id="{EE7A6B27-69DF-450F-BA6D-F375DFDC18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76591" y="3391717"/>
                  <a:ext cx="713194" cy="713194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HK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Arrow: Right 34">
              <a:extLst>
                <a:ext uri="{FF2B5EF4-FFF2-40B4-BE49-F238E27FC236}">
                  <a16:creationId xmlns:a16="http://schemas.microsoft.com/office/drawing/2014/main" id="{1DB0D768-E73F-4905-A38A-75FDA329150A}"/>
                </a:ext>
              </a:extLst>
            </p:cNvPr>
            <p:cNvSpPr/>
            <p:nvPr/>
          </p:nvSpPr>
          <p:spPr>
            <a:xfrm>
              <a:off x="4695274" y="3589616"/>
              <a:ext cx="320737" cy="375202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D22239D-1219-45B0-B308-64868FD2F578}"/>
              </a:ext>
            </a:extLst>
          </p:cNvPr>
          <p:cNvCxnSpPr/>
          <p:nvPr/>
        </p:nvCxnSpPr>
        <p:spPr>
          <a:xfrm>
            <a:off x="6257523" y="1443946"/>
            <a:ext cx="0" cy="4924338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97273EF9-E84E-4F5A-9733-7746F7B97199}"/>
              </a:ext>
            </a:extLst>
          </p:cNvPr>
          <p:cNvSpPr txBox="1"/>
          <p:nvPr/>
        </p:nvSpPr>
        <p:spPr>
          <a:xfrm>
            <a:off x="4278462" y="1070658"/>
            <a:ext cx="21071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HK" sz="2000" dirty="0"/>
              <a:t>“Online” Learning:</a:t>
            </a:r>
          </a:p>
          <a:p>
            <a:pPr algn="ctr"/>
            <a:r>
              <a:rPr lang="en-HK" sz="2000" dirty="0"/>
              <a:t>Roll </a:t>
            </a:r>
            <a:r>
              <a:rPr lang="en-HK" sz="2000" b="1" dirty="0"/>
              <a:t>2w</a:t>
            </a:r>
            <a:r>
              <a:rPr lang="en-HK" sz="2000" dirty="0"/>
              <a:t> of data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0061212-C723-4CF6-A120-2B5C03E36A01}"/>
              </a:ext>
            </a:extLst>
          </p:cNvPr>
          <p:cNvGrpSpPr/>
          <p:nvPr/>
        </p:nvGrpSpPr>
        <p:grpSpPr>
          <a:xfrm>
            <a:off x="916577" y="5266562"/>
            <a:ext cx="1008608" cy="1564694"/>
            <a:chOff x="905098" y="5243815"/>
            <a:chExt cx="1008608" cy="1564694"/>
          </a:xfrm>
        </p:grpSpPr>
        <p:sp>
          <p:nvSpPr>
            <p:cNvPr id="62" name="Plus Sign 61">
              <a:extLst>
                <a:ext uri="{FF2B5EF4-FFF2-40B4-BE49-F238E27FC236}">
                  <a16:creationId xmlns:a16="http://schemas.microsoft.com/office/drawing/2014/main" id="{72714D96-B847-4693-8086-973B44B9AB31}"/>
                </a:ext>
              </a:extLst>
            </p:cNvPr>
            <p:cNvSpPr/>
            <p:nvPr/>
          </p:nvSpPr>
          <p:spPr>
            <a:xfrm>
              <a:off x="1116906" y="5243815"/>
              <a:ext cx="584992" cy="584992"/>
            </a:xfrm>
            <a:prstGeom prst="mathPlus">
              <a:avLst/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3" name="Plus Sign 10">
              <a:extLst>
                <a:ext uri="{FF2B5EF4-FFF2-40B4-BE49-F238E27FC236}">
                  <a16:creationId xmlns:a16="http://schemas.microsoft.com/office/drawing/2014/main" id="{34220B1C-F8DA-43C2-8922-B9D7FADA9FA5}"/>
                </a:ext>
              </a:extLst>
            </p:cNvPr>
            <p:cNvSpPr txBox="1"/>
            <p:nvPr/>
          </p:nvSpPr>
          <p:spPr>
            <a:xfrm>
              <a:off x="1194447" y="5434609"/>
              <a:ext cx="429910" cy="13759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800" kern="120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3EA3A56F-5D2B-47E1-8B62-FA8BCEC48A5C}"/>
                </a:ext>
              </a:extLst>
            </p:cNvPr>
            <p:cNvSpPr/>
            <p:nvPr/>
          </p:nvSpPr>
          <p:spPr>
            <a:xfrm>
              <a:off x="905098" y="5799901"/>
              <a:ext cx="1008608" cy="100860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5" name="Oval 12">
              <a:extLst>
                <a:ext uri="{FF2B5EF4-FFF2-40B4-BE49-F238E27FC236}">
                  <a16:creationId xmlns:a16="http://schemas.microsoft.com/office/drawing/2014/main" id="{2D42CA2F-49E7-434D-8311-D5482F39E757}"/>
                </a:ext>
              </a:extLst>
            </p:cNvPr>
            <p:cNvSpPr txBox="1"/>
            <p:nvPr/>
          </p:nvSpPr>
          <p:spPr>
            <a:xfrm>
              <a:off x="1052805" y="5924732"/>
              <a:ext cx="713194" cy="7131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TW" sz="1000" b="1" kern="1200" dirty="0"/>
                <a:t>TDA Features </a:t>
              </a:r>
              <a:endParaRPr lang="zh-TW" altLang="en-US" sz="1000" b="1" kern="1200" dirty="0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52A44DD-A051-48C2-90A4-9F11C7085C81}"/>
              </a:ext>
            </a:extLst>
          </p:cNvPr>
          <p:cNvGrpSpPr/>
          <p:nvPr/>
        </p:nvGrpSpPr>
        <p:grpSpPr>
          <a:xfrm>
            <a:off x="6503335" y="5224205"/>
            <a:ext cx="1008608" cy="1564694"/>
            <a:chOff x="905098" y="5243815"/>
            <a:chExt cx="1008608" cy="1564694"/>
          </a:xfrm>
        </p:grpSpPr>
        <p:sp>
          <p:nvSpPr>
            <p:cNvPr id="67" name="Plus Sign 66">
              <a:extLst>
                <a:ext uri="{FF2B5EF4-FFF2-40B4-BE49-F238E27FC236}">
                  <a16:creationId xmlns:a16="http://schemas.microsoft.com/office/drawing/2014/main" id="{F16F406E-0532-4CA0-AD5F-59C87032111A}"/>
                </a:ext>
              </a:extLst>
            </p:cNvPr>
            <p:cNvSpPr/>
            <p:nvPr/>
          </p:nvSpPr>
          <p:spPr>
            <a:xfrm>
              <a:off x="1116906" y="5243815"/>
              <a:ext cx="584992" cy="584992"/>
            </a:xfrm>
            <a:prstGeom prst="mathPlus">
              <a:avLst/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8" name="Plus Sign 10">
              <a:extLst>
                <a:ext uri="{FF2B5EF4-FFF2-40B4-BE49-F238E27FC236}">
                  <a16:creationId xmlns:a16="http://schemas.microsoft.com/office/drawing/2014/main" id="{7374E37D-F6A7-4004-AA67-50A327A36372}"/>
                </a:ext>
              </a:extLst>
            </p:cNvPr>
            <p:cNvSpPr txBox="1"/>
            <p:nvPr/>
          </p:nvSpPr>
          <p:spPr>
            <a:xfrm>
              <a:off x="1194447" y="5434609"/>
              <a:ext cx="429910" cy="13759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TW" altLang="en-US" sz="800" kern="120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ABADBBDE-F209-4E40-9689-2122EC6F4B9C}"/>
                </a:ext>
              </a:extLst>
            </p:cNvPr>
            <p:cNvSpPr/>
            <p:nvPr/>
          </p:nvSpPr>
          <p:spPr>
            <a:xfrm>
              <a:off x="905098" y="5799901"/>
              <a:ext cx="1008608" cy="100860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0" name="Oval 12">
              <a:extLst>
                <a:ext uri="{FF2B5EF4-FFF2-40B4-BE49-F238E27FC236}">
                  <a16:creationId xmlns:a16="http://schemas.microsoft.com/office/drawing/2014/main" id="{7C55BAD2-21DA-4DB3-B022-143CB27447E6}"/>
                </a:ext>
              </a:extLst>
            </p:cNvPr>
            <p:cNvSpPr txBox="1"/>
            <p:nvPr/>
          </p:nvSpPr>
          <p:spPr>
            <a:xfrm>
              <a:off x="1052805" y="5924732"/>
              <a:ext cx="713194" cy="7131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TW" sz="1000" b="1" kern="1200" dirty="0"/>
                <a:t>TDA Features </a:t>
              </a:r>
              <a:endParaRPr lang="zh-TW" altLang="en-US" sz="1000" b="1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299916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43C6-D26A-45F3-A8A8-2AC5B42F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2.0 – HSI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183D5C-B5F2-47DB-8FF3-249521EE9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86" y="1690688"/>
            <a:ext cx="5944430" cy="432495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CC2C09-3C0D-4BBB-A24C-8BC88402F0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016" y="1690688"/>
            <a:ext cx="5944430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630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0BDD-9C15-4614-A524-9ADC17E09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Problem 1.0 -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F41E4-808B-459E-846C-B9A4AB73D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HK" dirty="0"/>
              <a:t>Market moves in cycles: spikes followed by crashes, vice versa</a:t>
            </a:r>
          </a:p>
          <a:p>
            <a:r>
              <a:rPr lang="en-HK" dirty="0"/>
              <a:t>There are handful of “crash” indicators summarised by practitioners from experience:</a:t>
            </a:r>
          </a:p>
          <a:p>
            <a:pPr lvl="1"/>
            <a:r>
              <a:rPr lang="en-HK" dirty="0">
                <a:solidFill>
                  <a:srgbClr val="0000FF"/>
                </a:solidFill>
              </a:rPr>
              <a:t>Yield Spreads: 2-10 year, CDS</a:t>
            </a:r>
          </a:p>
          <a:p>
            <a:pPr lvl="1"/>
            <a:r>
              <a:rPr lang="en-HK" dirty="0">
                <a:solidFill>
                  <a:srgbClr val="0000FF"/>
                </a:solidFill>
              </a:rPr>
              <a:t>Commodity and Rates: Gold and Treasury Bonds as flight-to-safety</a:t>
            </a:r>
          </a:p>
          <a:p>
            <a:pPr lvl="1"/>
            <a:r>
              <a:rPr lang="en-HK" dirty="0">
                <a:solidFill>
                  <a:srgbClr val="0000FF"/>
                </a:solidFill>
              </a:rPr>
              <a:t>Volatility spikes</a:t>
            </a:r>
          </a:p>
          <a:p>
            <a:pPr lvl="1"/>
            <a:r>
              <a:rPr lang="en-HK" dirty="0">
                <a:solidFill>
                  <a:srgbClr val="0000FF"/>
                </a:solidFill>
              </a:rPr>
              <a:t>Sectorial Rotations</a:t>
            </a:r>
          </a:p>
          <a:p>
            <a:r>
              <a:rPr lang="en-HK" dirty="0"/>
              <a:t>In the AI/ML era, leveraging the expanded amount of data and computing power, Financial Machine Learning is gathering momentum to augment our insights in understanding market crashes</a:t>
            </a:r>
          </a:p>
        </p:txBody>
      </p:sp>
    </p:spTree>
    <p:extLst>
      <p:ext uri="{BB962C8B-B14F-4D97-AF65-F5344CB8AC3E}">
        <p14:creationId xmlns:p14="http://schemas.microsoft.com/office/powerpoint/2010/main" val="19490188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43C6-D26A-45F3-A8A8-2AC5B42F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2.0 – S&amp;P 500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09CB8BE-7DA7-45F8-98EF-EB7CD4E17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86" y="1690688"/>
            <a:ext cx="5944430" cy="43249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14AE44A-9720-4ECA-B993-65F24228E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016" y="1690688"/>
            <a:ext cx="5944430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3736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43C6-D26A-45F3-A8A8-2AC5B42F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2.0 – FTSE 100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71E019-D2CF-4BAB-807F-BF892A1986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86" y="1690688"/>
            <a:ext cx="5944430" cy="44297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724CD4-C198-4ED7-B307-AB3212BB50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016" y="1690688"/>
            <a:ext cx="5944430" cy="442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4394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43C6-D26A-45F3-A8A8-2AC5B42F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in Details: HSI (-TDA)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9CD208-0C87-46BF-80DB-89B868EA6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7"/>
            <a:ext cx="12192000" cy="432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56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43C6-D26A-45F3-A8A8-2AC5B42F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in Details: HSI (+TDA)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78D230-BB41-48F7-920E-534DF43D1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432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882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43C6-D26A-45F3-A8A8-2AC5B42F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in Details: S&amp;P 500 (-TDA)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C2EC3E-271D-4BF4-9F2E-123E8B5BC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7"/>
            <a:ext cx="12192000" cy="432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971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43C6-D26A-45F3-A8A8-2AC5B42F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in Details: S&amp;P 500 (+TDA)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C710F9-0A66-4F03-B60A-22B7C99C9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432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7307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43C6-D26A-45F3-A8A8-2AC5B42F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in Details: FTSE 100 (-TDA)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BF11B5-418A-4341-B961-1DA5E281D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7"/>
            <a:ext cx="12192000" cy="432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9594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43C6-D26A-45F3-A8A8-2AC5B42F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in Details: FTSE 100 (+TDA)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A15836-5815-45D0-9FCC-B8E23F2E9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432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754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0BDD-9C15-4614-A524-9ADC17E09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Problem 1.0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F41E4-808B-459E-846C-B9A4AB73D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HK" dirty="0"/>
              <a:t>Based on the public data, can we develop an </a:t>
            </a:r>
            <a:r>
              <a:rPr lang="en-HK" b="1" dirty="0">
                <a:solidFill>
                  <a:srgbClr val="0000FF"/>
                </a:solidFill>
              </a:rPr>
              <a:t>ML-powered market crash indicator</a:t>
            </a:r>
            <a:r>
              <a:rPr lang="en-HK" dirty="0"/>
              <a:t> to quantify the risk of market crashes in a given forecasting window (e.g. 2w), in terms of probability?</a:t>
            </a:r>
          </a:p>
          <a:p>
            <a:endParaRPr lang="en-HK" dirty="0"/>
          </a:p>
          <a:p>
            <a:r>
              <a:rPr lang="en-HK" dirty="0"/>
              <a:t>Something has been done: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“</a:t>
            </a:r>
            <a:r>
              <a:rPr lang="en-HK" dirty="0">
                <a:hlinkClick r:id="rId2"/>
              </a:rPr>
              <a:t>Predicting stock market crashes</a:t>
            </a:r>
            <a:r>
              <a:rPr lang="en-HK" dirty="0"/>
              <a:t>” – Roman Moser, Jan 2019</a:t>
            </a:r>
          </a:p>
          <a:p>
            <a:pPr marL="514350" indent="-514350">
              <a:buFont typeface="+mj-lt"/>
              <a:buAutoNum type="arabicPeriod"/>
            </a:pPr>
            <a:r>
              <a:rPr lang="en-HK" dirty="0"/>
              <a:t>“</a:t>
            </a:r>
            <a:r>
              <a:rPr lang="en-US" dirty="0">
                <a:hlinkClick r:id="rId3"/>
              </a:rPr>
              <a:t>Forecasting stock market crisis events using deep and statistical machine learning techniques</a:t>
            </a:r>
            <a:r>
              <a:rPr lang="en-HK" dirty="0"/>
              <a:t>” - </a:t>
            </a:r>
            <a:r>
              <a:rPr lang="en-HK" dirty="0" err="1"/>
              <a:t>Sotirios</a:t>
            </a:r>
            <a:r>
              <a:rPr lang="en-HK" dirty="0"/>
              <a:t> P. </a:t>
            </a:r>
            <a:r>
              <a:rPr lang="en-HK" dirty="0" err="1"/>
              <a:t>Chatzis</a:t>
            </a:r>
            <a:r>
              <a:rPr lang="en-HK" dirty="0"/>
              <a:t> et al. June 2018</a:t>
            </a:r>
          </a:p>
        </p:txBody>
      </p:sp>
    </p:spTree>
    <p:extLst>
      <p:ext uri="{BB962C8B-B14F-4D97-AF65-F5344CB8AC3E}">
        <p14:creationId xmlns:p14="http://schemas.microsoft.com/office/powerpoint/2010/main" val="1236480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7F216-744C-4D4F-9144-041628966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1.0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B31D9C-53FC-4443-9BE2-8A174D296A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785" y="1838817"/>
            <a:ext cx="5944430" cy="432495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BCA5E7-8D14-4614-A64E-3EF29FF83DE0}"/>
              </a:ext>
            </a:extLst>
          </p:cNvPr>
          <p:cNvSpPr txBox="1"/>
          <p:nvPr/>
        </p:nvSpPr>
        <p:spPr>
          <a:xfrm>
            <a:off x="838200" y="1838817"/>
            <a:ext cx="7430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sz="2400" dirty="0"/>
              <a:t>AUC Score (on Hang Seng Index down &gt; 5% in 2w) = 72.8%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A0FB17-D551-4A24-9AD1-66EEC1478829}"/>
              </a:ext>
            </a:extLst>
          </p:cNvPr>
          <p:cNvSpPr/>
          <p:nvPr/>
        </p:nvSpPr>
        <p:spPr>
          <a:xfrm>
            <a:off x="5796793" y="4622334"/>
            <a:ext cx="2751589" cy="5872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874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B8D7037-4B52-4B76-9A59-608C9C282A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785" y="1838817"/>
            <a:ext cx="5944430" cy="432495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17F216-744C-4D4F-9144-041628966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1.0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BCA5E7-8D14-4614-A64E-3EF29FF83DE0}"/>
              </a:ext>
            </a:extLst>
          </p:cNvPr>
          <p:cNvSpPr txBox="1"/>
          <p:nvPr/>
        </p:nvSpPr>
        <p:spPr>
          <a:xfrm>
            <a:off x="838200" y="1838817"/>
            <a:ext cx="6407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sz="2400" dirty="0"/>
              <a:t>AUC Score (on </a:t>
            </a:r>
            <a:r>
              <a:rPr lang="en-HK" sz="2400" dirty="0">
                <a:solidFill>
                  <a:srgbClr val="0000FF"/>
                </a:solidFill>
              </a:rPr>
              <a:t>S&amp;P 500</a:t>
            </a:r>
            <a:r>
              <a:rPr lang="en-HK" sz="2400" dirty="0"/>
              <a:t> down &gt; 5% in 2w) = 79.0%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A0FB17-D551-4A24-9AD1-66EEC1478829}"/>
              </a:ext>
            </a:extLst>
          </p:cNvPr>
          <p:cNvSpPr/>
          <p:nvPr/>
        </p:nvSpPr>
        <p:spPr>
          <a:xfrm>
            <a:off x="5796793" y="4622334"/>
            <a:ext cx="2751589" cy="5872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877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005D88A-B20F-451B-B496-039DACECD0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392" y="1825625"/>
            <a:ext cx="5839215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17F216-744C-4D4F-9144-041628966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1.0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BCA5E7-8D14-4614-A64E-3EF29FF83DE0}"/>
              </a:ext>
            </a:extLst>
          </p:cNvPr>
          <p:cNvSpPr txBox="1"/>
          <p:nvPr/>
        </p:nvSpPr>
        <p:spPr>
          <a:xfrm>
            <a:off x="838200" y="1838817"/>
            <a:ext cx="6474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sz="2400" dirty="0"/>
              <a:t>AUC Score (on </a:t>
            </a:r>
            <a:r>
              <a:rPr lang="en-HK" sz="2400" dirty="0">
                <a:solidFill>
                  <a:srgbClr val="0000FF"/>
                </a:solidFill>
              </a:rPr>
              <a:t>FSTE 100</a:t>
            </a:r>
            <a:r>
              <a:rPr lang="en-HK" sz="2400" dirty="0"/>
              <a:t> down &gt; 5% in 2w) = 76.1%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A0FB17-D551-4A24-9AD1-66EEC1478829}"/>
              </a:ext>
            </a:extLst>
          </p:cNvPr>
          <p:cNvSpPr/>
          <p:nvPr/>
        </p:nvSpPr>
        <p:spPr>
          <a:xfrm>
            <a:off x="5796793" y="4622334"/>
            <a:ext cx="2751589" cy="5872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004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886C4-2D08-484E-83F0-932FE20EE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1.0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0BAC2-D1A5-4677-9A06-FD2C9A342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HK" dirty="0"/>
              <a:t>Comparable to the results in the “</a:t>
            </a:r>
            <a:r>
              <a:rPr lang="en-HK" dirty="0" err="1"/>
              <a:t>Chatzis</a:t>
            </a:r>
            <a:r>
              <a:rPr lang="en-HK" dirty="0"/>
              <a:t> et al” paper (2</a:t>
            </a:r>
            <a:r>
              <a:rPr lang="en-HK" baseline="30000" dirty="0"/>
              <a:t>nd</a:t>
            </a:r>
            <a:r>
              <a:rPr lang="en-HK" dirty="0"/>
              <a:t> reference paper above):</a:t>
            </a:r>
          </a:p>
          <a:p>
            <a:endParaRPr lang="en-HK" dirty="0"/>
          </a:p>
          <a:p>
            <a:endParaRPr lang="en-HK" dirty="0"/>
          </a:p>
          <a:p>
            <a:endParaRPr lang="en-HK" dirty="0"/>
          </a:p>
          <a:p>
            <a:r>
              <a:rPr lang="en-HK" dirty="0"/>
              <a:t>However, “Financial Machine Learning” and “Market Crashes” are also biased to </a:t>
            </a:r>
            <a:r>
              <a:rPr lang="en-HK" b="1" dirty="0">
                <a:solidFill>
                  <a:srgbClr val="0000FF"/>
                </a:solidFill>
              </a:rPr>
              <a:t>false positives</a:t>
            </a:r>
            <a:r>
              <a:rPr lang="en-HK" dirty="0"/>
              <a:t> at the high cut-offs</a:t>
            </a:r>
          </a:p>
          <a:p>
            <a:endParaRPr lang="en-H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B48A49-D02C-4D10-97EA-0830EC36E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114" y="2892491"/>
            <a:ext cx="9436241" cy="998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412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886C4-2D08-484E-83F0-932FE20EE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The Results 1.0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E7C682-76DA-48C9-B3ED-82D4A3674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921" y="1690688"/>
            <a:ext cx="5944430" cy="44297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934FCD-6FDC-43EB-8058-B2C97DD4296A}"/>
              </a:ext>
            </a:extLst>
          </p:cNvPr>
          <p:cNvSpPr txBox="1"/>
          <p:nvPr/>
        </p:nvSpPr>
        <p:spPr>
          <a:xfrm>
            <a:off x="6197921" y="1443390"/>
            <a:ext cx="56743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sz="2400" dirty="0"/>
              <a:t>F1 vs.  </a:t>
            </a:r>
            <a:r>
              <a:rPr lang="en-HK" sz="2400" dirty="0" err="1"/>
              <a:t>Cutoff</a:t>
            </a:r>
            <a:r>
              <a:rPr lang="en-HK" sz="2400" dirty="0"/>
              <a:t> (on </a:t>
            </a:r>
            <a:r>
              <a:rPr lang="en-HK" sz="2400" dirty="0">
                <a:solidFill>
                  <a:srgbClr val="0000FF"/>
                </a:solidFill>
              </a:rPr>
              <a:t>S&amp;P 500</a:t>
            </a:r>
            <a:r>
              <a:rPr lang="en-HK" sz="2400" dirty="0"/>
              <a:t> down &gt; 5% in 2w)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98275A3-65E3-4731-A089-8A620B9D0CB9}"/>
              </a:ext>
            </a:extLst>
          </p:cNvPr>
          <p:cNvCxnSpPr/>
          <p:nvPr/>
        </p:nvCxnSpPr>
        <p:spPr>
          <a:xfrm>
            <a:off x="6004974" y="1443390"/>
            <a:ext cx="0" cy="49243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E6F528EB-8E28-40BF-A255-5994FDD460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5944430" cy="44297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A75A15E-CB72-4762-95B8-95571B9DBFC0}"/>
              </a:ext>
            </a:extLst>
          </p:cNvPr>
          <p:cNvSpPr txBox="1"/>
          <p:nvPr/>
        </p:nvSpPr>
        <p:spPr>
          <a:xfrm>
            <a:off x="60544" y="1443389"/>
            <a:ext cx="5039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sz="2400" dirty="0"/>
              <a:t>F1 vs.  </a:t>
            </a:r>
            <a:r>
              <a:rPr lang="en-HK" sz="2400" dirty="0" err="1"/>
              <a:t>Cutoff</a:t>
            </a:r>
            <a:r>
              <a:rPr lang="en-HK" sz="2400" dirty="0"/>
              <a:t> (on </a:t>
            </a:r>
            <a:r>
              <a:rPr lang="en-HK" sz="2400" dirty="0">
                <a:solidFill>
                  <a:srgbClr val="0000FF"/>
                </a:solidFill>
              </a:rPr>
              <a:t>HSI</a:t>
            </a:r>
            <a:r>
              <a:rPr lang="en-HK" sz="2400" dirty="0"/>
              <a:t> down &gt; 5% in 2w)</a:t>
            </a:r>
          </a:p>
        </p:txBody>
      </p:sp>
    </p:spTree>
    <p:extLst>
      <p:ext uri="{BB962C8B-B14F-4D97-AF65-F5344CB8AC3E}">
        <p14:creationId xmlns:p14="http://schemas.microsoft.com/office/powerpoint/2010/main" val="214655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5588</TotalTime>
  <Words>956</Words>
  <Application>Microsoft Office PowerPoint</Application>
  <PresentationFormat>Widescreen</PresentationFormat>
  <Paragraphs>256</Paragraphs>
  <Slides>37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新細明體</vt:lpstr>
      <vt:lpstr>Arial</vt:lpstr>
      <vt:lpstr>Calibri</vt:lpstr>
      <vt:lpstr>Calibri Light</vt:lpstr>
      <vt:lpstr>Cambria Math</vt:lpstr>
      <vt:lpstr>Wingdings</vt:lpstr>
      <vt:lpstr>Office Theme</vt:lpstr>
      <vt:lpstr>Application in Finance II Topological Data Analysis</vt:lpstr>
      <vt:lpstr>Content</vt:lpstr>
      <vt:lpstr>The Problem 1.0 - Motivation</vt:lpstr>
      <vt:lpstr>The Problem 1.0</vt:lpstr>
      <vt:lpstr>The Results 1.0</vt:lpstr>
      <vt:lpstr>The Results 1.0</vt:lpstr>
      <vt:lpstr>The Results 1.0</vt:lpstr>
      <vt:lpstr>The Results 1.0</vt:lpstr>
      <vt:lpstr>The Results 1.0</vt:lpstr>
      <vt:lpstr>The Data</vt:lpstr>
      <vt:lpstr>The Model</vt:lpstr>
      <vt:lpstr>The Model</vt:lpstr>
      <vt:lpstr>The Problem 2.0</vt:lpstr>
      <vt:lpstr>Recap on Topological Data Analysis</vt:lpstr>
      <vt:lpstr>Recap on Topological Data Analysis</vt:lpstr>
      <vt:lpstr>Recap on Topological Data Analysis</vt:lpstr>
      <vt:lpstr>Recap on Topological Data Analysis</vt:lpstr>
      <vt:lpstr>How does TDA work?</vt:lpstr>
      <vt:lpstr>How does TDA work?</vt:lpstr>
      <vt:lpstr>How does TDA work?</vt:lpstr>
      <vt:lpstr>How does TDA work?</vt:lpstr>
      <vt:lpstr>How does TDA work?</vt:lpstr>
      <vt:lpstr>How does TDA work?</vt:lpstr>
      <vt:lpstr>How does TDA work?</vt:lpstr>
      <vt:lpstr>How does TDA work?</vt:lpstr>
      <vt:lpstr>How does TDA work?</vt:lpstr>
      <vt:lpstr>How does TDA work?</vt:lpstr>
      <vt:lpstr>The Model</vt:lpstr>
      <vt:lpstr>The Results 2.0 – HSI </vt:lpstr>
      <vt:lpstr>The Results 2.0 – S&amp;P 500 </vt:lpstr>
      <vt:lpstr>The Results 2.0 – FTSE 100 </vt:lpstr>
      <vt:lpstr>The Results in Details: HSI (-TDA) </vt:lpstr>
      <vt:lpstr>The Results in Details: HSI (+TDA) </vt:lpstr>
      <vt:lpstr>The Results in Details: S&amp;P 500 (-TDA) </vt:lpstr>
      <vt:lpstr>The Results in Details: S&amp;P 500 (+TDA) </vt:lpstr>
      <vt:lpstr>The Results in Details: FTSE 100 (-TDA) </vt:lpstr>
      <vt:lpstr>The Results in Details: FTSE 100 (+TDA)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in Finance II Topological Data Analysis</dc:title>
  <dc:creator>Tan Li</dc:creator>
  <cp:lastModifiedBy>Tan Li</cp:lastModifiedBy>
  <cp:revision>48</cp:revision>
  <dcterms:created xsi:type="dcterms:W3CDTF">2019-02-08T07:44:08Z</dcterms:created>
  <dcterms:modified xsi:type="dcterms:W3CDTF">2019-02-14T02:00:20Z</dcterms:modified>
</cp:coreProperties>
</file>

<file path=docProps/thumbnail.jpeg>
</file>